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3" r:id="rId3"/>
    <p:sldId id="274" r:id="rId4"/>
    <p:sldId id="272" r:id="rId5"/>
    <p:sldId id="266" r:id="rId6"/>
    <p:sldId id="262" r:id="rId7"/>
    <p:sldId id="275" r:id="rId8"/>
    <p:sldId id="276" r:id="rId9"/>
    <p:sldId id="277" r:id="rId10"/>
    <p:sldId id="284" r:id="rId11"/>
    <p:sldId id="289" r:id="rId12"/>
    <p:sldId id="290" r:id="rId13"/>
    <p:sldId id="283" r:id="rId14"/>
    <p:sldId id="288" r:id="rId15"/>
    <p:sldId id="292" r:id="rId16"/>
    <p:sldId id="293" r:id="rId17"/>
    <p:sldId id="294" r:id="rId18"/>
    <p:sldId id="291" r:id="rId19"/>
    <p:sldId id="296" r:id="rId20"/>
    <p:sldId id="297" r:id="rId21"/>
    <p:sldId id="301" r:id="rId22"/>
    <p:sldId id="302" r:id="rId23"/>
    <p:sldId id="303" r:id="rId24"/>
    <p:sldId id="285" r:id="rId25"/>
    <p:sldId id="286" r:id="rId26"/>
    <p:sldId id="287" r:id="rId27"/>
    <p:sldId id="263" r:id="rId28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FFFFCC"/>
    <a:srgbClr val="811207"/>
    <a:srgbClr val="FFB9B9"/>
    <a:srgbClr val="FF8181"/>
    <a:srgbClr val="71FFB1"/>
    <a:srgbClr val="FFFFFF"/>
    <a:srgbClr val="E0FF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7795" autoAdjust="0"/>
    <p:restoredTop sz="94660"/>
  </p:normalViewPr>
  <p:slideViewPr>
    <p:cSldViewPr snapToGrid="0">
      <p:cViewPr>
        <p:scale>
          <a:sx n="110" d="100"/>
          <a:sy n="110" d="100"/>
        </p:scale>
        <p:origin x="-27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0"/>
            <a:ext cx="2844800" cy="32004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3200400"/>
            <a:ext cx="12192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gray">
          <a:xfrm>
            <a:off x="0" y="3352800"/>
            <a:ext cx="2844800" cy="3505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white">
          <a:xfrm>
            <a:off x="609600" y="457201"/>
            <a:ext cx="16256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048000" y="4168843"/>
            <a:ext cx="8534400" cy="154401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844800" y="3274598"/>
            <a:ext cx="8636000" cy="38600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775200" y="6508750"/>
            <a:ext cx="28448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www.themegallery.com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477001"/>
            <a:ext cx="28448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EC4CE6-B904-4A4D-8C4C-5125BB1BB9DF}" type="slidenum">
              <a:rPr lang="en-US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" name="Rectangle 20"/>
          <p:cNvSpPr>
            <a:spLocks noChangeArrowheads="1"/>
          </p:cNvSpPr>
          <p:nvPr userDrawn="1"/>
        </p:nvSpPr>
        <p:spPr bwMode="gray">
          <a:xfrm>
            <a:off x="2832101" y="3141664"/>
            <a:ext cx="9359900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100" y="-3002"/>
            <a:ext cx="93598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297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www.themegallery.com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2FF6-37BA-014B-A861-CDB4A893518B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5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54403"/>
            <a:ext cx="2743200" cy="62532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54403"/>
            <a:ext cx="8026400" cy="625326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www.themegallery.com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BC4E-FBEB-174A-8B44-681E08F5CEB7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255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94"/>
            <a:ext cx="10972800" cy="562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075986"/>
            <a:ext cx="10972800" cy="5248042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www.themegallery.com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BA17E-9035-A940-B5D4-21B4FD6B5245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40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152794"/>
            <a:ext cx="10972800" cy="562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075986"/>
            <a:ext cx="5384800" cy="2546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075986"/>
            <a:ext cx="5384800" cy="2546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776405"/>
            <a:ext cx="5384800" cy="2547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776405"/>
            <a:ext cx="5384800" cy="2547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www.themegallery.com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BA17E-9035-A940-B5D4-21B4FD6B5245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45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www.themegallery.com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20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64779"/>
            <a:ext cx="10363200" cy="13799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44890"/>
            <a:ext cx="10363200" cy="151988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www.themegallery.com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CC8C-E351-FD4C-AE47-C3981FFADFD3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22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090462"/>
            <a:ext cx="5384800" cy="5317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90462"/>
            <a:ext cx="5384800" cy="5317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www.themegallery.com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CE80-58B3-0941-A149-DFF28419053A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75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8247"/>
            <a:ext cx="10972800" cy="11580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55275"/>
            <a:ext cx="5386917" cy="648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203440"/>
            <a:ext cx="5386917" cy="40031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55275"/>
            <a:ext cx="5389033" cy="648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203440"/>
            <a:ext cx="5389033" cy="40031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www.themegallery.com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185A8-FC22-C44B-8F0D-D3462BA78941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7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www.themegallery.com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E2B2-DFEA-1F45-B40F-E39FE540F8F0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70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www.themegallery.com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6BEB-BE41-F94E-ACDA-DE82B68483FF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81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6638"/>
            <a:ext cx="4011084" cy="11773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6639"/>
            <a:ext cx="6815668" cy="59299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53948"/>
            <a:ext cx="4011084" cy="47526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www.themegallery.com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4AE3A-6FA3-1A4B-9FC3-BB57EBEA98ED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95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63649"/>
            <a:ext cx="7315200" cy="5741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20824"/>
            <a:ext cx="7315200" cy="41688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437830"/>
            <a:ext cx="7315200" cy="815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www.themegallery.com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5F5AD-95BC-3046-B066-7D9B7F32B41B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05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1"/>
            <a:ext cx="12192000" cy="7667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gray">
          <a:xfrm>
            <a:off x="0" y="6562725"/>
            <a:ext cx="12192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8" name="AutoShape 18"/>
          <p:cNvSpPr>
            <a:spLocks noChangeArrowheads="1"/>
          </p:cNvSpPr>
          <p:nvPr/>
        </p:nvSpPr>
        <p:spPr bwMode="gray">
          <a:xfrm>
            <a:off x="177800" y="6380163"/>
            <a:ext cx="4064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508000" y="6567488"/>
            <a:ext cx="3251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www.themegallery.com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8534400" y="6553201"/>
            <a:ext cx="31496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876800" y="6553201"/>
            <a:ext cx="28448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BA17E-9035-A940-B5D4-21B4FD6B5245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white">
          <a:xfrm>
            <a:off x="10871200" y="261938"/>
            <a:ext cx="13208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rgbClr val="000000"/>
                </a:solidFill>
              </a:rPr>
              <a:t>LOGO</a:t>
            </a:r>
          </a:p>
        </p:txBody>
      </p:sp>
      <p:sp>
        <p:nvSpPr>
          <p:cNvPr id="1033" name="AutoShape 14"/>
          <p:cNvSpPr>
            <a:spLocks noChangeArrowheads="1"/>
          </p:cNvSpPr>
          <p:nvPr/>
        </p:nvSpPr>
        <p:spPr bwMode="auto">
          <a:xfrm rot="5400000">
            <a:off x="11323110" y="-340254"/>
            <a:ext cx="273050" cy="1147233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xtLst/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34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363200" y="52016"/>
            <a:ext cx="1828800" cy="65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152401"/>
            <a:ext cx="10972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76325"/>
            <a:ext cx="10972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5777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048000" y="4168843"/>
            <a:ext cx="8534400" cy="139993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>Об организации межведомственного </a:t>
            </a:r>
            <a:r>
              <a:rPr lang="ru-RU" altLang="ru-RU" sz="2400" dirty="0">
                <a:solidFill>
                  <a:schemeClr val="tx1"/>
                </a:solidFill>
              </a:rPr>
              <a:t>взаимодействия при проведении работы </a:t>
            </a: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>по выявлению и снижению </a:t>
            </a:r>
            <a:r>
              <a:rPr lang="ru-RU" altLang="ru-RU" sz="2400" dirty="0">
                <a:solidFill>
                  <a:schemeClr val="tx1"/>
                </a:solidFill>
              </a:rPr>
              <a:t>неформальной </a:t>
            </a:r>
            <a:r>
              <a:rPr lang="ru-RU" altLang="ru-RU" sz="2400" dirty="0" smtClean="0">
                <a:solidFill>
                  <a:schemeClr val="tx1"/>
                </a:solidFill>
              </a:rPr>
              <a:t>занятости в Красноярском крае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EC4CE6-B904-4A4D-8C4C-5125BB1BB9DF}" type="slidenum">
              <a:rPr lang="en-US" altLang="ru-RU" smtClean="0"/>
              <a:pPr>
                <a:defRPr/>
              </a:pPr>
              <a:t>1</a:t>
            </a:fld>
            <a:endParaRPr lang="en-US" alt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2546" y="285362"/>
            <a:ext cx="1008112" cy="129614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6054725" y="6238627"/>
            <a:ext cx="25209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2019 г.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56231" y="1734453"/>
            <a:ext cx="19431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500" dirty="0">
                <a:solidFill>
                  <a:srgbClr val="FFFFFF"/>
                </a:solidFill>
                <a:cs typeface="Arial" panose="020B0604020202020204" pitchFamily="34" charset="0"/>
              </a:rPr>
              <a:t>Красноярский край</a:t>
            </a:r>
          </a:p>
        </p:txBody>
      </p:sp>
      <p:pic>
        <p:nvPicPr>
          <p:cNvPr id="6146" name="Picture 2" descr="C:\Users\nasonova.ECON\Desktop\мос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799" y="0"/>
            <a:ext cx="934720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6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72436" cy="775855"/>
          </a:xfrm>
        </p:spPr>
        <p:txBody>
          <a:bodyPr/>
          <a:lstStyle/>
          <a:p>
            <a:pPr algn="ctr"/>
            <a:r>
              <a:rPr lang="ru-RU" sz="2000" dirty="0" smtClean="0"/>
              <a:t>Порядок </a:t>
            </a:r>
            <a:r>
              <a:rPr lang="ru-RU" sz="2000" dirty="0"/>
              <a:t>межведомственного </a:t>
            </a:r>
            <a:r>
              <a:rPr lang="ru-RU" sz="2000" dirty="0" smtClean="0"/>
              <a:t>взаимодействия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1964" y="877455"/>
            <a:ext cx="4359563" cy="5560290"/>
          </a:xfrm>
          <a:prstGeom prst="roundRect">
            <a:avLst/>
          </a:prstGeom>
          <a:noFill/>
          <a:ln>
            <a:solidFill>
              <a:srgbClr val="811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2146" y="884383"/>
            <a:ext cx="4359563" cy="556029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8218" y="997527"/>
            <a:ext cx="400858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11207"/>
                </a:solidFill>
              </a:rPr>
              <a:t>БЫЛО</a:t>
            </a:r>
          </a:p>
          <a:p>
            <a:pPr algn="ctr"/>
            <a:endParaRPr lang="ru-RU" dirty="0">
              <a:solidFill>
                <a:srgbClr val="811207"/>
              </a:solidFill>
            </a:endParaRPr>
          </a:p>
          <a:p>
            <a:pPr marL="285750" indent="-285750" algn="ctr">
              <a:spcAft>
                <a:spcPts val="1800"/>
              </a:spcAft>
              <a:buFontTx/>
              <a:buChar char="-"/>
            </a:pPr>
            <a:r>
              <a:rPr lang="ru-RU" dirty="0" smtClean="0">
                <a:solidFill>
                  <a:srgbClr val="811207"/>
                </a:solidFill>
              </a:rPr>
              <a:t>ежедекадный отчет</a:t>
            </a:r>
          </a:p>
          <a:p>
            <a:pPr marL="285750" indent="-285750" algn="ctr">
              <a:spcAft>
                <a:spcPts val="1800"/>
              </a:spcAft>
              <a:buFontTx/>
              <a:buChar char="-"/>
            </a:pPr>
            <a:r>
              <a:rPr lang="ru-RU" dirty="0" smtClean="0">
                <a:solidFill>
                  <a:srgbClr val="811207"/>
                </a:solidFill>
              </a:rPr>
              <a:t>участие в контрольно-надзорных мероприятиях контрольных органов</a:t>
            </a:r>
          </a:p>
          <a:p>
            <a:pPr marL="285750" indent="-285750" algn="ctr">
              <a:spcAft>
                <a:spcPts val="1800"/>
              </a:spcAft>
              <a:buFontTx/>
              <a:buChar char="-"/>
            </a:pPr>
            <a:r>
              <a:rPr lang="ru-RU" dirty="0" smtClean="0">
                <a:solidFill>
                  <a:srgbClr val="811207"/>
                </a:solidFill>
              </a:rPr>
              <a:t>проведение «выездных проверок»</a:t>
            </a:r>
          </a:p>
          <a:p>
            <a:pPr marL="285750" indent="-285750" algn="ctr">
              <a:spcAft>
                <a:spcPts val="1800"/>
              </a:spcAft>
              <a:buFontTx/>
              <a:buChar char="-"/>
            </a:pPr>
            <a:r>
              <a:rPr lang="ru-RU" dirty="0" smtClean="0">
                <a:solidFill>
                  <a:srgbClr val="811207"/>
                </a:solidFill>
              </a:rPr>
              <a:t>получение информации </a:t>
            </a:r>
            <a:br>
              <a:rPr lang="ru-RU" dirty="0" smtClean="0">
                <a:solidFill>
                  <a:srgbClr val="811207"/>
                </a:solidFill>
              </a:rPr>
            </a:br>
            <a:r>
              <a:rPr lang="ru-RU" dirty="0" smtClean="0">
                <a:solidFill>
                  <a:srgbClr val="811207"/>
                </a:solidFill>
              </a:rPr>
              <a:t>от контрольных органов </a:t>
            </a:r>
            <a:br>
              <a:rPr lang="ru-RU" dirty="0" smtClean="0">
                <a:solidFill>
                  <a:srgbClr val="811207"/>
                </a:solidFill>
              </a:rPr>
            </a:br>
            <a:r>
              <a:rPr lang="ru-RU" smtClean="0">
                <a:solidFill>
                  <a:srgbClr val="811207"/>
                </a:solidFill>
              </a:rPr>
              <a:t>по запросам</a:t>
            </a:r>
            <a:endParaRPr lang="ru-RU" dirty="0" smtClean="0">
              <a:solidFill>
                <a:srgbClr val="81120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7636" y="997527"/>
            <a:ext cx="400858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СТАЛО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marL="285750" indent="-285750" algn="ctr">
              <a:spcAft>
                <a:spcPts val="1200"/>
              </a:spcAft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ежемесячный отчет</a:t>
            </a:r>
          </a:p>
          <a:p>
            <a:pPr marL="285750" indent="-285750" algn="ctr">
              <a:spcAft>
                <a:spcPts val="1200"/>
              </a:spcAft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проведение комплексного анализа финансово-хозяйственной деятельности в рамках Рабочих групп</a:t>
            </a:r>
          </a:p>
          <a:p>
            <a:pPr marL="285750" indent="-285750" algn="ctr">
              <a:spcAft>
                <a:spcPts val="1200"/>
              </a:spcAft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использование информации отраслевых министерств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 выданных лицензиях / оказанных мерах государственной поддержки</a:t>
            </a:r>
          </a:p>
          <a:p>
            <a:pPr marL="285750" indent="-285750" algn="ctr">
              <a:spcAft>
                <a:spcPts val="1200"/>
              </a:spcAft>
              <a:buFontTx/>
              <a:buChar char="-"/>
            </a:pPr>
            <a:r>
              <a:rPr lang="ru-RU" dirty="0">
                <a:solidFill>
                  <a:srgbClr val="0070C0"/>
                </a:solidFill>
              </a:rPr>
              <a:t>использование </a:t>
            </a:r>
            <a:r>
              <a:rPr lang="ru-RU" dirty="0" smtClean="0">
                <a:solidFill>
                  <a:srgbClr val="0070C0"/>
                </a:solidFill>
              </a:rPr>
              <a:t>информации из открытых источников информации </a:t>
            </a:r>
            <a:r>
              <a:rPr lang="ru-RU" sz="1600" i="1" dirty="0" smtClean="0">
                <a:solidFill>
                  <a:srgbClr val="0070C0"/>
                </a:solidFill>
              </a:rPr>
              <a:t>(сайт Федеральной налоговой службы)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9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486" y="0"/>
            <a:ext cx="8350370" cy="780760"/>
          </a:xfrm>
        </p:spPr>
        <p:txBody>
          <a:bodyPr/>
          <a:lstStyle/>
          <a:p>
            <a:pPr algn="ctr"/>
            <a:r>
              <a:rPr lang="ru-RU" sz="2000" dirty="0" smtClean="0"/>
              <a:t>Открытая информация Федеральной </a:t>
            </a:r>
            <a:br>
              <a:rPr lang="ru-RU" sz="2000" dirty="0" smtClean="0"/>
            </a:br>
            <a:r>
              <a:rPr lang="ru-RU" sz="2000" dirty="0" smtClean="0"/>
              <a:t>налоговой службы </a:t>
            </a:r>
            <a:r>
              <a:rPr lang="en-US" sz="2400" u="sng" dirty="0" smtClean="0">
                <a:solidFill>
                  <a:srgbClr val="FFFFCC"/>
                </a:solidFill>
              </a:rPr>
              <a:t>https://www.nalog.ru/rn24/</a:t>
            </a:r>
            <a:endParaRPr lang="ru-RU" sz="2400" dirty="0">
              <a:solidFill>
                <a:srgbClr val="FFFF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20417" y="875246"/>
            <a:ext cx="10606065" cy="5499675"/>
            <a:chOff x="720417" y="875246"/>
            <a:chExt cx="10606065" cy="54996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0417" y="875246"/>
              <a:ext cx="10606065" cy="549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Овал 5"/>
            <p:cNvSpPr/>
            <p:nvPr/>
          </p:nvSpPr>
          <p:spPr>
            <a:xfrm>
              <a:off x="973593" y="899229"/>
              <a:ext cx="1324305" cy="3153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430574" y="4743735"/>
              <a:ext cx="1324305" cy="25095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618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344727" cy="780760"/>
          </a:xfrm>
        </p:spPr>
        <p:txBody>
          <a:bodyPr/>
          <a:lstStyle/>
          <a:p>
            <a:pPr algn="ctr"/>
            <a:r>
              <a:rPr lang="ru-RU" sz="2000" dirty="0" smtClean="0"/>
              <a:t>Открытая информация Федеральной </a:t>
            </a:r>
            <a:br>
              <a:rPr lang="ru-RU" sz="2000" dirty="0" smtClean="0"/>
            </a:br>
            <a:r>
              <a:rPr lang="ru-RU" sz="2000" dirty="0" smtClean="0"/>
              <a:t>налоговой службы </a:t>
            </a:r>
            <a:r>
              <a:rPr lang="en-US" sz="2400" u="sng" dirty="0" smtClean="0">
                <a:solidFill>
                  <a:srgbClr val="FFFFCC"/>
                </a:solidFill>
              </a:rPr>
              <a:t>https://www.nalog.ru/opendata/</a:t>
            </a:r>
            <a:endParaRPr lang="ru-RU" sz="2400" dirty="0">
              <a:solidFill>
                <a:srgbClr val="FFFF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38845" y="870699"/>
            <a:ext cx="10142913" cy="5600516"/>
            <a:chOff x="1338845" y="870699"/>
            <a:chExt cx="10142913" cy="560051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38845" y="870699"/>
              <a:ext cx="10142913" cy="5600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Овал 5"/>
            <p:cNvSpPr/>
            <p:nvPr/>
          </p:nvSpPr>
          <p:spPr>
            <a:xfrm>
              <a:off x="4804912" y="4157933"/>
              <a:ext cx="3554083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431985" y="885645"/>
              <a:ext cx="1725284" cy="3565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618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344727" cy="780760"/>
          </a:xfrm>
        </p:spPr>
        <p:txBody>
          <a:bodyPr/>
          <a:lstStyle/>
          <a:p>
            <a:pPr algn="ctr"/>
            <a:r>
              <a:rPr lang="ru-RU" sz="2000" dirty="0" smtClean="0"/>
              <a:t>Открытая информация Федеральной налоговой службы </a:t>
            </a:r>
            <a:r>
              <a:rPr lang="en-US" sz="2400" u="sng" dirty="0" smtClean="0">
                <a:solidFill>
                  <a:srgbClr val="FFFFCC"/>
                </a:solidFill>
              </a:rPr>
              <a:t>https://www.nalog.ru/opendata/7707329152-sshr/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02298" y="807563"/>
            <a:ext cx="9598924" cy="5888724"/>
            <a:chOff x="902298" y="807563"/>
            <a:chExt cx="9598924" cy="588872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2298" y="807563"/>
              <a:ext cx="9598924" cy="5800000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982382" y="6118318"/>
              <a:ext cx="6631138" cy="5779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618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16510" cy="780760"/>
          </a:xfrm>
        </p:spPr>
        <p:txBody>
          <a:bodyPr/>
          <a:lstStyle/>
          <a:p>
            <a:pPr algn="ctr"/>
            <a:r>
              <a:rPr lang="ru-RU" sz="2000" dirty="0" smtClean="0"/>
              <a:t>Открытая информация Федеральной налоговой службы </a:t>
            </a:r>
            <a:r>
              <a:rPr lang="ru-RU" sz="2400" dirty="0" smtClean="0">
                <a:solidFill>
                  <a:srgbClr val="FFFFCC"/>
                </a:solidFill>
              </a:rPr>
              <a:t>(</a:t>
            </a:r>
            <a:r>
              <a:rPr lang="en-US" sz="2400" i="1" u="sng" dirty="0" smtClean="0">
                <a:solidFill>
                  <a:srgbClr val="FFFFCC"/>
                </a:solidFill>
              </a:rPr>
              <a:t>https://www.nalog.ru/opendata/7707329152-sshr/</a:t>
            </a:r>
            <a:r>
              <a:rPr lang="ru-RU" sz="2400" i="1" u="sng" dirty="0" smtClean="0">
                <a:solidFill>
                  <a:srgbClr val="FFFFCC"/>
                </a:solidFill>
              </a:rPr>
              <a:t>)</a:t>
            </a:r>
            <a:endParaRPr lang="ru-RU" sz="2400" dirty="0">
              <a:solidFill>
                <a:srgbClr val="FFFF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89781" y="900861"/>
            <a:ext cx="11844068" cy="5560324"/>
            <a:chOff x="189781" y="900861"/>
            <a:chExt cx="11844068" cy="5560324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821807" y="900861"/>
              <a:ext cx="9212042" cy="5560324"/>
              <a:chOff x="2821807" y="900861"/>
              <a:chExt cx="9212042" cy="5560324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2821807" y="900861"/>
                <a:ext cx="9212042" cy="5560324"/>
                <a:chOff x="2821807" y="900861"/>
                <a:chExt cx="9212042" cy="5560324"/>
              </a:xfrm>
            </p:grpSpPr>
            <p:grpSp>
              <p:nvGrpSpPr>
                <p:cNvPr id="17" name="Группа 16"/>
                <p:cNvGrpSpPr/>
                <p:nvPr/>
              </p:nvGrpSpPr>
              <p:grpSpPr>
                <a:xfrm>
                  <a:off x="2821807" y="900861"/>
                  <a:ext cx="9212042" cy="5560324"/>
                  <a:chOff x="3864704" y="823224"/>
                  <a:chExt cx="5115523" cy="3079552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864704" y="823224"/>
                    <a:ext cx="5115523" cy="3079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" name="Овал 9"/>
                  <p:cNvSpPr/>
                  <p:nvPr/>
                </p:nvSpPr>
                <p:spPr>
                  <a:xfrm>
                    <a:off x="4648855" y="2093686"/>
                    <a:ext cx="1743993" cy="29170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" name="Овал 10"/>
                  <p:cNvSpPr/>
                  <p:nvPr/>
                </p:nvSpPr>
                <p:spPr>
                  <a:xfrm>
                    <a:off x="6907783" y="3683709"/>
                    <a:ext cx="622103" cy="172673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Овал 11"/>
                  <p:cNvSpPr/>
                  <p:nvPr/>
                </p:nvSpPr>
                <p:spPr>
                  <a:xfrm>
                    <a:off x="6171847" y="1970622"/>
                    <a:ext cx="968424" cy="21598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6" name="Овал 25"/>
                <p:cNvSpPr/>
                <p:nvPr/>
              </p:nvSpPr>
              <p:spPr>
                <a:xfrm>
                  <a:off x="2958860" y="931653"/>
                  <a:ext cx="1699404" cy="26741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" name="Овал 27"/>
              <p:cNvSpPr/>
              <p:nvPr/>
            </p:nvSpPr>
            <p:spPr>
              <a:xfrm>
                <a:off x="6142008" y="4011283"/>
                <a:ext cx="914400" cy="23291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426015" y="2855343"/>
              <a:ext cx="2760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</a:rPr>
                <a:t>1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23849" y="3349924"/>
              <a:ext cx="2760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</a:rPr>
                <a:t>4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39155" y="3812875"/>
              <a:ext cx="2760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</a:rPr>
                <a:t>3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59970" y="5725063"/>
              <a:ext cx="2760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</a:rPr>
                <a:t>2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9781" y="2299585"/>
              <a:ext cx="40199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</a:rPr>
                <a:t>    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I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. Скачать из открытых данных Федеральной налоговой службы </a:t>
              </a:r>
              <a:r>
                <a:rPr lang="ru-RU" sz="1600" b="1" u="sng" dirty="0" smtClean="0">
                  <a:solidFill>
                    <a:srgbClr val="C00000"/>
                  </a:solidFill>
                </a:rPr>
                <a:t>на рабочий диск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 </a:t>
              </a:r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</a:rPr>
                <a:t>Архив данных о среднесписочной численности</a:t>
              </a:r>
              <a:endParaRPr lang="ru-RU" sz="16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18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grpSp>
        <p:nvGrpSpPr>
          <p:cNvPr id="6" name="Группа 20"/>
          <p:cNvGrpSpPr/>
          <p:nvPr/>
        </p:nvGrpSpPr>
        <p:grpSpPr>
          <a:xfrm>
            <a:off x="599267" y="829295"/>
            <a:ext cx="11037767" cy="5675022"/>
            <a:chOff x="2315925" y="4012442"/>
            <a:chExt cx="4367804" cy="2456597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15925" y="4012442"/>
              <a:ext cx="4367804" cy="2456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Овал 19"/>
            <p:cNvSpPr/>
            <p:nvPr/>
          </p:nvSpPr>
          <p:spPr>
            <a:xfrm>
              <a:off x="2665563" y="4218317"/>
              <a:ext cx="1518248" cy="2760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89518" y="3579344"/>
            <a:ext cx="622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II</a:t>
            </a:r>
            <a:r>
              <a:rPr lang="ru-RU" sz="1600" b="1" dirty="0" smtClean="0">
                <a:solidFill>
                  <a:srgbClr val="C00000"/>
                </a:solidFill>
              </a:rPr>
              <a:t>. Раскрыть Архив данных: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нажать на правую кнопку мыши «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Extract files …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white">
          <a:xfrm>
            <a:off x="290422" y="0"/>
            <a:ext cx="9916510" cy="7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Открытая информация Федеральной налоговой службы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https://www.nalog.ru/opendata/7707329152-sshr/</a:t>
            </a:r>
            <a:r>
              <a:rPr kumimoji="0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white">
          <a:xfrm>
            <a:off x="204159" y="0"/>
            <a:ext cx="9916510" cy="7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Открытая информация Федеральной налоговой службы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https://www.nalog.ru/opendata/7707329152-sshr/</a:t>
            </a:r>
            <a:r>
              <a:rPr kumimoji="0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229200" y="827878"/>
            <a:ext cx="10071404" cy="5664491"/>
            <a:chOff x="1229200" y="827878"/>
            <a:chExt cx="10071404" cy="566449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29200" y="827878"/>
              <a:ext cx="10071404" cy="5664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Овал 18"/>
            <p:cNvSpPr/>
            <p:nvPr/>
          </p:nvSpPr>
          <p:spPr>
            <a:xfrm>
              <a:off x="2415396" y="1302589"/>
              <a:ext cx="1388853" cy="3191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48314" y="1767795"/>
              <a:ext cx="638354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II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-1. Раскрыть Архив данных:  </a:t>
              </a:r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</a:rPr>
                <a:t>нажать на правую кнопку мыши «</a:t>
              </a:r>
              <a:r>
                <a:rPr lang="en-US" b="1" dirty="0" smtClean="0">
                  <a:solidFill>
                    <a:schemeClr val="bg2">
                      <a:lumMod val="25000"/>
                    </a:schemeClr>
                  </a:solidFill>
                </a:rPr>
                <a:t>Extract files …</a:t>
              </a:r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</a:rPr>
                <a:t>»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18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43" name="Заголовок 1"/>
          <p:cNvSpPr txBox="1">
            <a:spLocks noGrp="1"/>
          </p:cNvSpPr>
          <p:nvPr>
            <p:ph type="title"/>
          </p:nvPr>
        </p:nvSpPr>
        <p:spPr bwMode="white">
          <a:xfrm>
            <a:off x="2104846" y="0"/>
            <a:ext cx="7513607" cy="72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Поиск организации по ИНН по 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данным Федеральной налоговой службы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017918" y="810883"/>
            <a:ext cx="10187796" cy="5657913"/>
            <a:chOff x="1017918" y="810883"/>
            <a:chExt cx="10187796" cy="56579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17918" y="810883"/>
              <a:ext cx="9747847" cy="565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Овал 37"/>
            <p:cNvSpPr/>
            <p:nvPr/>
          </p:nvSpPr>
          <p:spPr>
            <a:xfrm>
              <a:off x="3976778" y="1871933"/>
              <a:ext cx="1078302" cy="2587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170318" y="833886"/>
              <a:ext cx="2150852" cy="2961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9230264" y="871268"/>
              <a:ext cx="923027" cy="2674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98144" y="2682815"/>
              <a:ext cx="5167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</a:rPr>
                <a:t>2. Для поиска организации нажимаем на </a:t>
              </a:r>
            </a:p>
            <a:p>
              <a:r>
                <a:rPr lang="ru-RU" sz="1600" b="1" dirty="0" smtClean="0">
                  <a:solidFill>
                    <a:srgbClr val="C00000"/>
                  </a:solidFill>
                </a:rPr>
                <a:t>        </a:t>
              </a:r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</a:rPr>
                <a:t>«Содержание файлов»</a:t>
              </a:r>
              <a:endParaRPr lang="ru-RU" sz="16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35970" y="1636141"/>
              <a:ext cx="3769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</a:rPr>
                <a:t>1. Заносим ИНН организации 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45" name="Прямая со стрелкой 44"/>
          <p:cNvCxnSpPr/>
          <p:nvPr/>
        </p:nvCxnSpPr>
        <p:spPr>
          <a:xfrm flipV="1">
            <a:off x="8902460" y="1155940"/>
            <a:ext cx="405442" cy="40544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3723736" y="2179608"/>
            <a:ext cx="405442" cy="40544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8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281794" y="828136"/>
            <a:ext cx="9345285" cy="5637054"/>
            <a:chOff x="1325590" y="828136"/>
            <a:chExt cx="9345285" cy="563705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7479" y="828136"/>
              <a:ext cx="9273396" cy="563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Овал 38"/>
            <p:cNvSpPr/>
            <p:nvPr/>
          </p:nvSpPr>
          <p:spPr>
            <a:xfrm>
              <a:off x="1871932" y="1457863"/>
              <a:ext cx="4295955" cy="4054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9040482" y="914399"/>
              <a:ext cx="1121434" cy="2329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325590" y="874143"/>
              <a:ext cx="2383768" cy="2472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613140" y="2216987"/>
            <a:ext cx="3114136" cy="91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3. Определился файл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 необходимой 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организаций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 ИНН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 bwMode="white">
          <a:xfrm>
            <a:off x="2104846" y="0"/>
            <a:ext cx="7513607" cy="72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Поиск организации по ИНН по данным Федеральной налоговой службы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3165894" y="1889185"/>
            <a:ext cx="379563" cy="353683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5141344" y="1388853"/>
            <a:ext cx="6840746" cy="5072332"/>
            <a:chOff x="1136324" y="859319"/>
            <a:chExt cx="9500045" cy="5437963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6324" y="859319"/>
              <a:ext cx="9500045" cy="543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Овал 12"/>
            <p:cNvSpPr/>
            <p:nvPr/>
          </p:nvSpPr>
          <p:spPr>
            <a:xfrm>
              <a:off x="5103961" y="2932982"/>
              <a:ext cx="779254" cy="2674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191664" y="3301042"/>
              <a:ext cx="577970" cy="1380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300823" y="3401682"/>
            <a:ext cx="3594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4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64" y="785005"/>
            <a:ext cx="10308565" cy="579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Овал 37"/>
          <p:cNvSpPr/>
          <p:nvPr/>
        </p:nvSpPr>
        <p:spPr>
          <a:xfrm>
            <a:off x="6858000" y="3088256"/>
            <a:ext cx="715992" cy="2760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9765102" y="1043796"/>
            <a:ext cx="785004" cy="4313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311659" y="2553420"/>
            <a:ext cx="736121" cy="310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аголовок 1"/>
          <p:cNvSpPr txBox="1">
            <a:spLocks noGrp="1"/>
          </p:cNvSpPr>
          <p:nvPr>
            <p:ph type="title"/>
          </p:nvPr>
        </p:nvSpPr>
        <p:spPr bwMode="white">
          <a:xfrm>
            <a:off x="215660" y="0"/>
            <a:ext cx="9911751" cy="73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/>
              <a:t>Поиск организации по ИНН по данным Федеральной налоговой службы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9956" y="3188896"/>
            <a:ext cx="37697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6. Заносим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ИНН организации 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6422" y="3867507"/>
            <a:ext cx="37697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7. Нажимаем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«Найти все» 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5874589" y="2863970"/>
            <a:ext cx="508958" cy="448573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432429" y="3387306"/>
            <a:ext cx="612477" cy="55209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9175629" y="1429110"/>
            <a:ext cx="612477" cy="55209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31216" y="1477991"/>
            <a:ext cx="3594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5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71613" y="77788"/>
            <a:ext cx="9232901" cy="673100"/>
          </a:xfrm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800" spc="-30" dirty="0" smtClean="0"/>
              <a:t>Правовые основания организации работы по </a:t>
            </a:r>
            <a:r>
              <a:rPr lang="ru-RU" altLang="ru-RU" sz="1800" spc="-30" dirty="0"/>
              <a:t>снижению неформальной </a:t>
            </a:r>
            <a:r>
              <a:rPr lang="ru-RU" altLang="ru-RU" sz="1800" spc="-30" dirty="0" smtClean="0"/>
              <a:t>занятости на федеральном уровне</a:t>
            </a:r>
            <a:endParaRPr lang="ru-RU" altLang="ru-RU" sz="1800" spc="-30" dirty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570946" y="832022"/>
            <a:ext cx="10832160" cy="5654118"/>
          </a:xfrm>
          <a:solidFill>
            <a:srgbClr val="E0FFC1"/>
          </a:solidFill>
        </p:spPr>
        <p:txBody>
          <a:bodyPr/>
          <a:lstStyle/>
          <a:p>
            <a:pPr lvl="0" eaLnBrk="1" hangingPunct="1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1600" i="1" dirty="0" smtClean="0">
                <a:solidFill>
                  <a:srgbClr val="C00000"/>
                </a:solidFill>
              </a:rPr>
              <a:t>Протокол </a:t>
            </a:r>
            <a:r>
              <a:rPr lang="ru-RU" sz="1600" i="1" dirty="0">
                <a:solidFill>
                  <a:srgbClr val="C00000"/>
                </a:solidFill>
              </a:rPr>
              <a:t>совещания у Заместителя Председателя Правительства Российской Федерации О.Ю. Голодец от 09.10.2014 № ОГ-П12-275пр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355600" lvl="0" indent="-266700" eaLnBrk="1" hangingPunct="1">
              <a:spcBef>
                <a:spcPts val="0"/>
              </a:spcBef>
              <a:spcAft>
                <a:spcPts val="600"/>
              </a:spcAft>
              <a:buClr>
                <a:srgbClr val="9DC03C"/>
              </a:buClr>
              <a:buFontTx/>
              <a:buChar char="-"/>
              <a:defRPr/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и реализация комплекса мероприятий, направленных на снижение неформальной занятости;</a:t>
            </a:r>
          </a:p>
          <a:p>
            <a:pPr marL="355600" lvl="0" indent="-266700" eaLnBrk="1" hangingPunct="1">
              <a:spcBef>
                <a:spcPts val="0"/>
              </a:spcBef>
              <a:spcAft>
                <a:spcPts val="600"/>
              </a:spcAft>
              <a:buClr>
                <a:srgbClr val="9DC03C"/>
              </a:buClr>
              <a:buFontTx/>
              <a:buChar char="-"/>
              <a:defRPr/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выявление областей экономики,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видов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экономической деятельности, для которых наиболее характерны низкая формализованность трудовых отношений, наличие «серых» схем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расчетов в наличной форме </a:t>
            </a:r>
            <a:b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оплате труда, уклонение от уплаты страховых взносов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1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1600" i="1" dirty="0" smtClean="0">
                <a:solidFill>
                  <a:srgbClr val="C00000"/>
                </a:solidFill>
              </a:rPr>
              <a:t>Стратегия </a:t>
            </a:r>
            <a:r>
              <a:rPr lang="ru-RU" sz="1600" i="1" dirty="0">
                <a:solidFill>
                  <a:srgbClr val="C00000"/>
                </a:solidFill>
              </a:rPr>
              <a:t>национальной безопасности Российской Федерации, </a:t>
            </a:r>
            <a:r>
              <a:rPr lang="ru-RU" sz="1600" i="1" dirty="0" smtClean="0">
                <a:solidFill>
                  <a:srgbClr val="C00000"/>
                </a:solidFill>
              </a:rPr>
              <a:t>утвержденная </a:t>
            </a:r>
            <a:r>
              <a:rPr lang="ru-RU" sz="1600" i="1" dirty="0">
                <a:solidFill>
                  <a:srgbClr val="C00000"/>
                </a:solidFill>
              </a:rPr>
              <a:t>Указом Президента Российской Федерации </a:t>
            </a:r>
            <a:r>
              <a:rPr lang="ru-RU" sz="1600" i="1" dirty="0" smtClean="0">
                <a:solidFill>
                  <a:srgbClr val="C00000"/>
                </a:solidFill>
              </a:rPr>
              <a:t>от 31.12.2015  </a:t>
            </a:r>
            <a:r>
              <a:rPr lang="ru-RU" sz="1600" i="1" dirty="0">
                <a:solidFill>
                  <a:srgbClr val="C00000"/>
                </a:solidFill>
              </a:rPr>
              <a:t>№ 683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355600" indent="-2667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органами государственной власти и органами местного самоуправления во взаимодействии </a:t>
            </a:r>
            <a:b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институтами гражданского общества государственной социально-экономической политики </a:t>
            </a:r>
            <a:b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сокращению неформальной занятости и легализации трудовых отношений в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целях противодействия угрозам экономической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безопасности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ru-RU" sz="1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1600" i="1" dirty="0" smtClean="0">
                <a:solidFill>
                  <a:srgbClr val="C00000"/>
                </a:solidFill>
              </a:rPr>
              <a:t>Соглашение между </a:t>
            </a:r>
            <a:r>
              <a:rPr lang="ru-RU" sz="1600" i="1" dirty="0">
                <a:solidFill>
                  <a:srgbClr val="C00000"/>
                </a:solidFill>
              </a:rPr>
              <a:t>Федеральной службой по труду и занятости </a:t>
            </a:r>
            <a:r>
              <a:rPr lang="ru-RU" sz="1600" i="1" dirty="0" smtClean="0">
                <a:solidFill>
                  <a:srgbClr val="C00000"/>
                </a:solidFill>
              </a:rPr>
              <a:t>и </a:t>
            </a:r>
            <a:r>
              <a:rPr lang="ru-RU" sz="1600" i="1" dirty="0">
                <a:solidFill>
                  <a:srgbClr val="C00000"/>
                </a:solidFill>
              </a:rPr>
              <a:t>Правительством Красноярского края о реализации мер, направленных </a:t>
            </a:r>
            <a:r>
              <a:rPr lang="ru-RU" sz="1600" i="1" dirty="0" smtClean="0">
                <a:solidFill>
                  <a:srgbClr val="C00000"/>
                </a:solidFill>
              </a:rPr>
              <a:t>на </a:t>
            </a:r>
            <a:r>
              <a:rPr lang="ru-RU" sz="1600" i="1" dirty="0">
                <a:solidFill>
                  <a:srgbClr val="C00000"/>
                </a:solidFill>
              </a:rPr>
              <a:t>снижение неформальной занятости </a:t>
            </a:r>
            <a:r>
              <a:rPr lang="ru-RU" sz="1600" i="1" dirty="0" smtClean="0">
                <a:solidFill>
                  <a:srgbClr val="C00000"/>
                </a:solidFill>
              </a:rPr>
              <a:t>в </a:t>
            </a:r>
            <a:r>
              <a:rPr lang="ru-RU" sz="1600" i="1" dirty="0">
                <a:solidFill>
                  <a:srgbClr val="C00000"/>
                </a:solidFill>
              </a:rPr>
              <a:t>Красноярском крае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355600" indent="-2667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заключается ежегодно;</a:t>
            </a:r>
          </a:p>
          <a:p>
            <a:pPr marL="355600" indent="-2667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пределяет значение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контрольного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показателя,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направленного на снижение неформальной занятости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Красноярском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крае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Clr>
                <a:srgbClr val="6C1812"/>
              </a:buClr>
              <a:defRPr/>
            </a:pPr>
            <a:endParaRPr lang="ru-RU" sz="1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55600" indent="-2667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endParaRPr lang="ru-RU" sz="13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5365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281" y="868901"/>
            <a:ext cx="10248179" cy="55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Овал 39"/>
          <p:cNvSpPr/>
          <p:nvPr/>
        </p:nvSpPr>
        <p:spPr>
          <a:xfrm>
            <a:off x="6501442" y="1802921"/>
            <a:ext cx="762000" cy="232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50498"/>
          </a:xfrm>
        </p:spPr>
        <p:txBody>
          <a:bodyPr/>
          <a:lstStyle/>
          <a:p>
            <a:pPr lvl="0" algn="ctr">
              <a:defRPr/>
            </a:pPr>
            <a:r>
              <a:rPr lang="ru-RU" dirty="0" smtClean="0"/>
              <a:t>Поиск организации по ИНН по данным Федеральной налоговой службы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103744" y="3128513"/>
            <a:ext cx="762000" cy="232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868620" y="3125638"/>
            <a:ext cx="370935" cy="232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173639" y="3096882"/>
            <a:ext cx="2521787" cy="2846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477774" y="3939393"/>
            <a:ext cx="46151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8. Среднесписочная численность работников организации –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9 человек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9655835" y="1834551"/>
            <a:ext cx="540588" cy="313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9195760" y="1840302"/>
            <a:ext cx="540588" cy="313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9351032" y="3372929"/>
            <a:ext cx="612477" cy="55209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8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43" name="Заголовок 1"/>
          <p:cNvSpPr txBox="1">
            <a:spLocks noGrp="1"/>
          </p:cNvSpPr>
          <p:nvPr>
            <p:ph type="title"/>
          </p:nvPr>
        </p:nvSpPr>
        <p:spPr bwMode="white">
          <a:xfrm>
            <a:off x="215660" y="0"/>
            <a:ext cx="10092906" cy="7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600" dirty="0" smtClean="0"/>
              <a:t>Поиск организации в случае отсутствия </a:t>
            </a:r>
            <a:br>
              <a:rPr lang="ru-RU" sz="2600" dirty="0" smtClean="0"/>
            </a:br>
            <a:r>
              <a:rPr lang="ru-RU" sz="2600" dirty="0" smtClean="0"/>
              <a:t>ИНН организации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white">
          <a:xfrm>
            <a:off x="540589" y="808009"/>
            <a:ext cx="11079192" cy="39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Предоставление сведений 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ЕГРЮЛ/ЕГРИП: </a:t>
            </a:r>
            <a:r>
              <a:rPr lang="en-US" b="1" kern="0" dirty="0" smtClean="0">
                <a:solidFill>
                  <a:srgbClr val="00863D"/>
                </a:solidFill>
                <a:latin typeface="+mj-lt"/>
                <a:ea typeface="+mj-ea"/>
                <a:cs typeface="+mj-cs"/>
              </a:rPr>
              <a:t>https://egrul.nalog.ru/index.html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406105" y="1276710"/>
            <a:ext cx="9329814" cy="5253487"/>
            <a:chOff x="1406105" y="1276710"/>
            <a:chExt cx="9329814" cy="525348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06105" y="1276710"/>
              <a:ext cx="9329814" cy="525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Овал 39"/>
            <p:cNvSpPr/>
            <p:nvPr/>
          </p:nvSpPr>
          <p:spPr>
            <a:xfrm>
              <a:off x="2924355" y="3890513"/>
              <a:ext cx="1388853" cy="4485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932981" y="4382218"/>
              <a:ext cx="1406105" cy="4485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932982" y="4974567"/>
              <a:ext cx="1354348" cy="4687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69700" y="3945145"/>
              <a:ext cx="3594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</a:rPr>
                <a:t>1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01328" y="5055078"/>
              <a:ext cx="3594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</a:rPr>
                <a:t>3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1202" y="4405222"/>
              <a:ext cx="3594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</a:rPr>
                <a:t>2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54" name="Прямая со стрелкой 53"/>
          <p:cNvCxnSpPr/>
          <p:nvPr/>
        </p:nvCxnSpPr>
        <p:spPr>
          <a:xfrm>
            <a:off x="2406770" y="4088921"/>
            <a:ext cx="40544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455653" y="5198854"/>
            <a:ext cx="40544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2435525" y="4566249"/>
            <a:ext cx="40544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1610264" y="1265208"/>
            <a:ext cx="1141561" cy="3364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43" name="Заголовок 1"/>
          <p:cNvSpPr txBox="1">
            <a:spLocks noGrp="1"/>
          </p:cNvSpPr>
          <p:nvPr>
            <p:ph type="title"/>
          </p:nvPr>
        </p:nvSpPr>
        <p:spPr bwMode="white">
          <a:xfrm>
            <a:off x="215660" y="0"/>
            <a:ext cx="9911751" cy="7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600" dirty="0" smtClean="0"/>
              <a:t>Поиск организации в случае отсутствия </a:t>
            </a:r>
            <a:br>
              <a:rPr lang="ru-RU" sz="2600" dirty="0" smtClean="0"/>
            </a:br>
            <a:r>
              <a:rPr lang="ru-RU" sz="2600" dirty="0" smtClean="0"/>
              <a:t>ИНН организации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717321" y="1388852"/>
            <a:ext cx="1613139" cy="448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071004" y="2596550"/>
            <a:ext cx="1017918" cy="3795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421" y="888521"/>
            <a:ext cx="9782356" cy="55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97172" y="2047336"/>
            <a:ext cx="3594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4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139351" y="1631981"/>
            <a:ext cx="638355" cy="3693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139351" y="2398143"/>
            <a:ext cx="690113" cy="3536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027872" y="2639683"/>
            <a:ext cx="1035170" cy="3364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310997" y="3088256"/>
            <a:ext cx="1035170" cy="273170"/>
          </a:xfrm>
          <a:prstGeom prst="ellipse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342845" y="885646"/>
            <a:ext cx="1141561" cy="3364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996241" y="3168771"/>
            <a:ext cx="1636144" cy="33643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43" name="Заголовок 1"/>
          <p:cNvSpPr txBox="1">
            <a:spLocks noGrp="1"/>
          </p:cNvSpPr>
          <p:nvPr>
            <p:ph type="title"/>
          </p:nvPr>
        </p:nvSpPr>
        <p:spPr bwMode="white">
          <a:xfrm>
            <a:off x="215660" y="0"/>
            <a:ext cx="9911751" cy="7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dirty="0" smtClean="0"/>
              <a:t>Поиск организации в случае отсутствия </a:t>
            </a:r>
            <a:br>
              <a:rPr lang="ru-RU" sz="2400" dirty="0" smtClean="0"/>
            </a:br>
            <a:r>
              <a:rPr lang="ru-RU" sz="2400" dirty="0" smtClean="0"/>
              <a:t>ИНН организации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266" y="862642"/>
            <a:ext cx="9946257" cy="56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31984" y="2219864"/>
            <a:ext cx="6038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4-1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984076" y="2518913"/>
            <a:ext cx="690113" cy="3536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949570" y="1657860"/>
            <a:ext cx="638355" cy="3693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866844" y="3188898"/>
            <a:ext cx="1653397" cy="336430"/>
          </a:xfrm>
          <a:prstGeom prst="ellipse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634377" y="2674189"/>
            <a:ext cx="1285335" cy="4054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26324" y="1782793"/>
            <a:ext cx="1917940" cy="3479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877463" y="3933645"/>
            <a:ext cx="1017918" cy="629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88009" cy="75491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Лицензии </a:t>
            </a:r>
            <a:r>
              <a:rPr lang="ru-RU" sz="2400" dirty="0">
                <a:solidFill>
                  <a:srgbClr val="FFFFFF"/>
                </a:solidFill>
              </a:rPr>
              <a:t>на осуществление деятельности </a:t>
            </a:r>
            <a:r>
              <a:rPr lang="ru-RU" sz="2400" dirty="0" smtClean="0">
                <a:solidFill>
                  <a:srgbClr val="FFFFFF"/>
                </a:solidFill>
              </a:rPr>
              <a:t/>
            </a:r>
            <a:br>
              <a:rPr lang="ru-RU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в </a:t>
            </a:r>
            <a:r>
              <a:rPr lang="ru-RU" sz="2400" dirty="0">
                <a:solidFill>
                  <a:srgbClr val="FFFFFF"/>
                </a:solidFill>
              </a:rPr>
              <a:t>области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4E2B2-DFEA-1F45-B40F-E39FE540F8F0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270" y="905170"/>
            <a:ext cx="3895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kern="0" dirty="0">
                <a:ea typeface="Times New Roman" panose="02020603050405020304" pitchFamily="18" charset="0"/>
              </a:rPr>
              <a:t>http://www.krasobrnadzor.ru/licence/reestrlic</a:t>
            </a:r>
            <a:endParaRPr lang="ru-RU" b="1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735" y="776177"/>
            <a:ext cx="7641265" cy="57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1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66744" cy="765543"/>
          </a:xfrm>
        </p:spPr>
        <p:txBody>
          <a:bodyPr/>
          <a:lstStyle/>
          <a:p>
            <a:pPr algn="ctr"/>
            <a:r>
              <a:rPr lang="ru-RU" dirty="0" smtClean="0"/>
              <a:t>Меры </a:t>
            </a:r>
            <a:r>
              <a:rPr lang="ru-RU" dirty="0"/>
              <a:t>государственной </a:t>
            </a:r>
            <a:r>
              <a:rPr lang="ru-RU" dirty="0" smtClean="0"/>
              <a:t>поддержки субъектам </a:t>
            </a:r>
            <a:r>
              <a:rPr lang="ru-RU" dirty="0"/>
              <a:t>агропромышленного комплекса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4E2B2-DFEA-1F45-B40F-E39FE540F8F0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3562" y="765543"/>
            <a:ext cx="8938437" cy="57902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794" y="1069421"/>
            <a:ext cx="3180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kern="0" dirty="0">
                <a:ea typeface="Times New Roman" panose="02020603050405020304" pitchFamily="18" charset="0"/>
              </a:rPr>
              <a:t>http://www.krskstate.ru/kraygrants/selhoz/raspredgospodder</a:t>
            </a:r>
          </a:p>
        </p:txBody>
      </p:sp>
    </p:spTree>
    <p:extLst>
      <p:ext uri="{BB962C8B-B14F-4D97-AF65-F5344CB8AC3E}">
        <p14:creationId xmlns:p14="http://schemas.microsoft.com/office/powerpoint/2010/main" xmlns="" val="22813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58" y="656362"/>
            <a:ext cx="6586564" cy="57857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66744" cy="7549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Лицензии на розничную продажу алкогольной продукции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4E2B2-DFEA-1F45-B40F-E39FE540F8F0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30019" y="1105787"/>
            <a:ext cx="4720857" cy="40862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kern="0" dirty="0">
                <a:ea typeface="Times New Roman" panose="02020603050405020304" pitchFamily="18" charset="0"/>
              </a:rPr>
              <a:t>http://www.fsrar.ru/licens/reestr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7201" y="762738"/>
            <a:ext cx="4948670" cy="578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836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8589" y="2857500"/>
            <a:ext cx="562846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D6BEB-BE41-F94E-ACDA-DE82B68483FF}" type="slidenum">
              <a:rPr lang="en-US" altLang="ru-RU" smtClean="0"/>
              <a:pPr>
                <a:defRPr/>
              </a:pPr>
              <a:t>27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933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71613" y="77788"/>
            <a:ext cx="9232901" cy="6731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800" spc="-30" dirty="0" smtClean="0"/>
              <a:t>Правовые </a:t>
            </a:r>
            <a:r>
              <a:rPr lang="ru-RU" altLang="ru-RU" sz="1400" spc="-30" dirty="0" smtClean="0"/>
              <a:t>основания организации </a:t>
            </a:r>
            <a:r>
              <a:rPr lang="ru-RU" altLang="ru-RU" sz="1800" spc="-30" dirty="0" smtClean="0"/>
              <a:t>работы по </a:t>
            </a:r>
            <a:r>
              <a:rPr lang="ru-RU" altLang="ru-RU" sz="1800" spc="-30" dirty="0"/>
              <a:t>снижению неформальной </a:t>
            </a:r>
            <a:r>
              <a:rPr lang="ru-RU" altLang="ru-RU" sz="1800" spc="-30" dirty="0" smtClean="0"/>
              <a:t>занятости на региональном уровне</a:t>
            </a:r>
            <a:endParaRPr lang="ru-RU" altLang="ru-RU" sz="1800" spc="-30" dirty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980302" y="768007"/>
            <a:ext cx="9259330" cy="5545138"/>
          </a:xfrm>
          <a:solidFill>
            <a:srgbClr val="E0FFC1"/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r>
              <a:rPr lang="ru-RU" sz="1400" dirty="0" smtClean="0">
                <a:solidFill>
                  <a:srgbClr val="C00000"/>
                </a:solidFill>
              </a:rPr>
              <a:t>Программа Красноярского края «Комплекс мероприятий, направленных </a:t>
            </a:r>
            <a:r>
              <a:rPr lang="en-US" sz="1400" dirty="0" smtClean="0">
                <a:solidFill>
                  <a:srgbClr val="C00000"/>
                </a:solidFill>
              </a:rPr>
              <a:t/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на обеспечение стабильности и увеличение поступлений доходов в краевой бюджет </a:t>
            </a:r>
            <a:r>
              <a:rPr lang="en-US" sz="1400" dirty="0" smtClean="0">
                <a:solidFill>
                  <a:srgbClr val="C00000"/>
                </a:solidFill>
              </a:rPr>
              <a:t/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на 2018 и плановый период 2019 - 2020 годов», утвержденная  распоряжением Правительства Красноярского края от 28.05.2018 № 388-р</a:t>
            </a:r>
            <a:r>
              <a:rPr lang="ru-RU" sz="1400" dirty="0" smtClean="0">
                <a:solidFill>
                  <a:schemeClr val="tx1"/>
                </a:solidFill>
              </a:rPr>
              <a:t>, согласно которой 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территории края предусматривается:</a:t>
            </a:r>
            <a:endParaRPr lang="ru-RU" sz="1400" i="1" dirty="0" smtClean="0">
              <a:solidFill>
                <a:schemeClr val="tx1"/>
              </a:solidFill>
            </a:endParaRPr>
          </a:p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ru-RU" sz="1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55600" lvl="0" indent="-266700" eaLnBrk="1" hangingPunct="1">
              <a:spcBef>
                <a:spcPts val="0"/>
              </a:spcBef>
              <a:spcAft>
                <a:spcPts val="600"/>
              </a:spcAft>
              <a:buClr>
                <a:srgbClr val="9DC03C"/>
              </a:buClr>
              <a:buFontTx/>
              <a:buChar char="-"/>
              <a:defRPr/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методическое обеспечение работы муниципальных рабочих групп (комиссий)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выявлению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снижению неформальной занятости на территории Красноярского края;</a:t>
            </a:r>
          </a:p>
          <a:p>
            <a:pPr marL="355600" lvl="0" indent="-266700" eaLnBrk="1" hangingPunct="1">
              <a:spcBef>
                <a:spcPts val="0"/>
              </a:spcBef>
              <a:spcAft>
                <a:spcPts val="600"/>
              </a:spcAft>
              <a:buClr>
                <a:srgbClr val="9DC03C"/>
              </a:buClr>
              <a:buFontTx/>
              <a:buChar char="-"/>
              <a:defRPr/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мониторинг и анализ результатов работы по выявлению и снижению неформальной </a:t>
            </a:r>
            <a:b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занятости в разрезе городских округов и муниципальных районов Красноярского края;</a:t>
            </a:r>
          </a:p>
          <a:p>
            <a:pPr marL="355600" lvl="0" indent="-266700" eaLnBrk="1" hangingPunct="1">
              <a:spcBef>
                <a:spcPts val="0"/>
              </a:spcBef>
              <a:spcAft>
                <a:spcPts val="600"/>
              </a:spcAft>
              <a:buClr>
                <a:srgbClr val="9DC03C"/>
              </a:buClr>
              <a:buFontTx/>
              <a:buChar char="-"/>
              <a:defRPr/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роведение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семинаров-совещаний по вопросам выявления и снижения неформальной занятости с муниципальными образованиями Красноярского края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55600" lvl="0" indent="-266700" eaLnBrk="1" hangingPunct="1">
              <a:spcBef>
                <a:spcPts val="0"/>
              </a:spcBef>
              <a:spcAft>
                <a:spcPts val="600"/>
              </a:spcAft>
              <a:buClr>
                <a:srgbClr val="9DC03C"/>
              </a:buClr>
              <a:buFontTx/>
              <a:buChar char="-"/>
              <a:defRPr/>
            </a:pP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55600" indent="-266700" algn="ctr" eaLnBrk="1" hangingPunct="1">
              <a:spcBef>
                <a:spcPts val="0"/>
              </a:spcBef>
              <a:spcAft>
                <a:spcPts val="600"/>
              </a:spcAft>
              <a:buClr>
                <a:srgbClr val="9DC03C"/>
              </a:buClr>
              <a:buNone/>
              <a:defRPr/>
            </a:pPr>
            <a:r>
              <a:rPr lang="ru-RU" sz="1400" dirty="0" smtClean="0">
                <a:solidFill>
                  <a:srgbClr val="C00000"/>
                </a:solidFill>
              </a:rPr>
              <a:t>План мероприятий по росту доходов, оптимизации расходов 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и совершенствованию долговой политики Красноярского края</a:t>
            </a:r>
            <a:r>
              <a:rPr lang="ru-RU" sz="1400" dirty="0" smtClean="0">
                <a:solidFill>
                  <a:schemeClr val="tx1"/>
                </a:solidFill>
              </a:rPr>
              <a:t>, которым на 2018, были предусмотрены следующие мероприятия:</a:t>
            </a:r>
          </a:p>
          <a:p>
            <a:pPr marL="355600" lvl="0" indent="-266700" algn="ctr" eaLnBrk="1" hangingPunct="1">
              <a:spcBef>
                <a:spcPts val="0"/>
              </a:spcBef>
              <a:spcAft>
                <a:spcPts val="600"/>
              </a:spcAft>
              <a:buClr>
                <a:srgbClr val="9DC03C"/>
              </a:buClr>
              <a:buNone/>
              <a:defRPr/>
            </a:pPr>
            <a:r>
              <a:rPr lang="ru-RU" sz="13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ежегодно</a:t>
            </a:r>
            <a:r>
              <a:rPr lang="ru-RU" sz="13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):</a:t>
            </a:r>
            <a:endParaRPr lang="ru-RU" sz="13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55600" indent="-2667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мониторинг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анализ результатов работы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рабочих групп (комиссий)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выявлению и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снижению неформальной занятости  во внебюджетном секторе экономики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края;</a:t>
            </a:r>
          </a:p>
          <a:p>
            <a:pPr marL="355600" indent="-2667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разъяснительной работы среди населения, ведение пропаганды "белой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заработной платы";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55600" indent="-2667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мероприятий по организации и совершению рейдов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выявлению незарегистрированных трудовых отношений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отношении юридических лиц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индивидуальных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предпринимателей.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55600" indent="-2667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endParaRPr lang="ru-RU" sz="13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/>
              <a:pPr>
                <a:defRPr/>
              </a:pPr>
              <a:t>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077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311872" y="61312"/>
            <a:ext cx="8080376" cy="6731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800" spc="-30" dirty="0" smtClean="0">
                <a:solidFill>
                  <a:srgbClr val="F2E7E7"/>
                </a:solidFill>
              </a:rPr>
              <a:t>Организационная структура работы по </a:t>
            </a:r>
            <a:r>
              <a:rPr lang="ru-RU" altLang="ru-RU" sz="1800" spc="-30" dirty="0">
                <a:solidFill>
                  <a:srgbClr val="F2E7E7"/>
                </a:solidFill>
              </a:rPr>
              <a:t>снижению неформальной </a:t>
            </a:r>
            <a:r>
              <a:rPr lang="ru-RU" altLang="ru-RU" sz="1800" spc="-30" dirty="0" smtClean="0">
                <a:solidFill>
                  <a:srgbClr val="F2E7E7"/>
                </a:solidFill>
              </a:rPr>
              <a:t>занятости</a:t>
            </a:r>
            <a:endParaRPr lang="ru-RU" altLang="ru-RU" sz="1800" spc="-30" dirty="0">
              <a:solidFill>
                <a:srgbClr val="F2E7E7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/>
              <a:pPr>
                <a:defRPr/>
              </a:pPr>
              <a:t>4</a:t>
            </a:fld>
            <a:endParaRPr lang="en-US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196" y="2631739"/>
            <a:ext cx="2851793" cy="3852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342900" lvl="0" indent="-34290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arenR"/>
            </a:pPr>
            <a:r>
              <a:rPr lang="ru-RU" sz="1300" b="1" i="1" u="sng" kern="1200" dirty="0" smtClean="0">
                <a:solidFill>
                  <a:srgbClr val="FF0000"/>
                </a:solidFill>
              </a:rPr>
              <a:t>Информационно-разъяснительная работа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формирование в обществе негативного отношения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к хозяйствующим субъектам, допускающим наличие неформальных трудовых отношений с работниками;</a:t>
            </a:r>
          </a:p>
          <a:p>
            <a:pPr algn="just">
              <a:buFontTx/>
              <a:buChar char="-"/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повышение правовой грамотности населения и формирование активной позиции граждан по защите собственных трудовых и пенсионных прав;</a:t>
            </a: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информирование о негативных последствиях неформальных трудовых отношений.</a:t>
            </a:r>
          </a:p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1" i="1" u="sng" kern="1200" dirty="0" smtClean="0">
              <a:solidFill>
                <a:schemeClr val="tx1"/>
              </a:solidFill>
            </a:endParaRPr>
          </a:p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i="1" u="sng" kern="1200" dirty="0" smtClean="0">
                <a:solidFill>
                  <a:schemeClr val="tx1"/>
                </a:solidFill>
              </a:rPr>
              <a:t> </a:t>
            </a:r>
          </a:p>
          <a:p>
            <a:pPr marL="342900" lvl="0" indent="-34290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1" i="1" u="sng" kern="1200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2272" y="2631739"/>
            <a:ext cx="4160375" cy="384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/>
            <a:r>
              <a:rPr lang="ru-RU" sz="1300" b="1" i="1" u="sng" dirty="0" smtClean="0">
                <a:solidFill>
                  <a:srgbClr val="FF0000"/>
                </a:solidFill>
              </a:rPr>
              <a:t>2) Работа по в</a:t>
            </a:r>
            <a:r>
              <a:rPr lang="ru-RU" sz="1300" b="1" i="1" u="sng" kern="1200" dirty="0" smtClean="0">
                <a:solidFill>
                  <a:srgbClr val="FF0000"/>
                </a:solidFill>
              </a:rPr>
              <a:t>ыявлению хозяйствующих субъектов «группы риска</a:t>
            </a:r>
            <a:r>
              <a:rPr lang="ru-RU" sz="1300" b="1" i="1" u="sng" dirty="0" smtClean="0">
                <a:solidFill>
                  <a:srgbClr val="FF0000"/>
                </a:solidFill>
              </a:rPr>
              <a:t>»</a:t>
            </a:r>
            <a:r>
              <a:rPr lang="ru-RU" sz="1400" b="1" dirty="0" smtClean="0"/>
              <a:t> </a:t>
            </a:r>
            <a:endParaRPr lang="ru-RU" sz="1400" dirty="0" smtClean="0"/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- анализ деятельности хозяйствующих субъектов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на предмет соответствия заявляемой численности работников фактически выполняемым объемам работ;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- анализ деятельности хозяйствующих субъектов, которым выданы разрешительные документы;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- анализ деятельности хозяйствующих субъектов, которым оказаны меры государственной и/или муниципальной поддержки;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- анализ информации, получаемой от отраслевых министерств и контрольно-надзорных органов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в рамках информационного обмена;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- анализ причин длительного не трудоустройства безработных граждан.</a:t>
            </a:r>
            <a:endPara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0930" y="2631739"/>
            <a:ext cx="3389223" cy="3851563"/>
          </a:xfrm>
          <a:prstGeom prst="rect">
            <a:avLst/>
          </a:prstGeom>
          <a:solidFill>
            <a:srgbClr val="E0FFC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/>
            <a:r>
              <a:rPr lang="ru-RU" sz="1300" b="1" i="1" u="sng" kern="1200" dirty="0" smtClean="0">
                <a:solidFill>
                  <a:srgbClr val="FF0000"/>
                </a:solidFill>
              </a:rPr>
              <a:t>3) Работа с выявленными хозяйствующими субъектами</a:t>
            </a:r>
          </a:p>
          <a:p>
            <a:pPr algn="ctr"/>
            <a:endParaRPr lang="ru-RU" sz="1000" b="1" i="1" u="sng" kern="1200" dirty="0" smtClean="0">
              <a:solidFill>
                <a:srgbClr val="FF0000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Рассмотрение  на заседаниях</a:t>
            </a:r>
          </a:p>
          <a:p>
            <a:pPr algn="ctr"/>
            <a:endParaRPr lang="ru-RU" sz="1000" b="1" i="1" u="sng" kern="1200" dirty="0" smtClean="0">
              <a:solidFill>
                <a:srgbClr val="FF0000"/>
              </a:solidFill>
            </a:endParaRPr>
          </a:p>
          <a:p>
            <a:pPr indent="216000" algn="just"/>
            <a:r>
              <a:rPr lang="ru-RU" sz="1150" dirty="0" smtClean="0">
                <a:solidFill>
                  <a:schemeClr val="tx1"/>
                </a:solidFill>
              </a:rPr>
              <a:t>Эта деятельность является в большей степени превентивной, позволяющей </a:t>
            </a:r>
            <a:br>
              <a:rPr lang="ru-RU" sz="1150" dirty="0" smtClean="0">
                <a:solidFill>
                  <a:schemeClr val="tx1"/>
                </a:solidFill>
              </a:rPr>
            </a:br>
            <a:r>
              <a:rPr lang="ru-RU" sz="1150" dirty="0" smtClean="0">
                <a:solidFill>
                  <a:schemeClr val="tx1"/>
                </a:solidFill>
              </a:rPr>
              <a:t>дать возможность работодателям, </a:t>
            </a:r>
            <a:br>
              <a:rPr lang="ru-RU" sz="1150" dirty="0" smtClean="0">
                <a:solidFill>
                  <a:schemeClr val="tx1"/>
                </a:solidFill>
              </a:rPr>
            </a:br>
            <a:r>
              <a:rPr lang="ru-RU" sz="1150" i="1" dirty="0" smtClean="0">
                <a:solidFill>
                  <a:schemeClr val="tx1"/>
                </a:solidFill>
              </a:rPr>
              <a:t>до проведения контрольных мероприятий контрольно-надзорными органами,</a:t>
            </a:r>
            <a:r>
              <a:rPr lang="ru-RU" sz="1150" dirty="0" smtClean="0">
                <a:solidFill>
                  <a:schemeClr val="tx1"/>
                </a:solidFill>
              </a:rPr>
              <a:t> </a:t>
            </a:r>
            <a:r>
              <a:rPr lang="ru-RU" sz="1150" i="1" dirty="0" smtClean="0">
                <a:solidFill>
                  <a:schemeClr val="tx1"/>
                </a:solidFill>
              </a:rPr>
              <a:t>результатом которых являются применение тех или иных санкций, </a:t>
            </a:r>
            <a:r>
              <a:rPr lang="ru-RU" sz="1150" dirty="0" smtClean="0">
                <a:solidFill>
                  <a:schemeClr val="tx1"/>
                </a:solidFill>
              </a:rPr>
              <a:t>устранить нарушения трудового законодательства, легализовав трудовые отношения.</a:t>
            </a:r>
          </a:p>
          <a:p>
            <a:pPr indent="216000" algn="just"/>
            <a:r>
              <a:rPr lang="ru-RU" sz="1150" dirty="0" smtClean="0">
                <a:solidFill>
                  <a:schemeClr val="tx1"/>
                </a:solidFill>
              </a:rPr>
              <a:t>В случае отказа от добровольного оформления трудовых отношений, сведения о таком работодателе направляются в контрольно-надзорные органы для принятия ими надлежащих мер.</a:t>
            </a:r>
          </a:p>
          <a:p>
            <a:pPr lvl="0" algn="ctr" defTabSz="600075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ru-RU" sz="1000" b="1" i="1" u="sng" kern="1200" dirty="0" smtClean="0">
              <a:solidFill>
                <a:schemeClr val="tx1"/>
              </a:solidFill>
            </a:endParaRPr>
          </a:p>
          <a:p>
            <a:pPr lvl="0" algn="ctr" defTabSz="600075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ru-RU" sz="1000" b="1" i="1" u="sng" kern="1200" dirty="0" smtClean="0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42197" y="1946478"/>
            <a:ext cx="9936332" cy="685262"/>
            <a:chOff x="1603720" y="901987"/>
            <a:chExt cx="2886722" cy="2137202"/>
          </a:xfrm>
          <a:noFill/>
        </p:grpSpPr>
        <p:sp>
          <p:nvSpPr>
            <p:cNvPr id="17" name="Прямоугольник 16"/>
            <p:cNvSpPr/>
            <p:nvPr/>
          </p:nvSpPr>
          <p:spPr>
            <a:xfrm>
              <a:off x="1603720" y="901987"/>
              <a:ext cx="2886722" cy="21372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603720" y="901987"/>
              <a:ext cx="2886722" cy="16454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1400" b="1" i="1" u="sng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координаторы работы на уровне муниципальных образований края</a:t>
              </a:r>
              <a:r>
                <a:rPr lang="ru-RU" sz="14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–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</a:t>
              </a:r>
              <a:r>
                <a:rPr lang="ru-RU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ежведомственные комиссии (РАБОЧИЕ ГРУППЫ) </a:t>
              </a:r>
              <a:endParaRPr lang="ru-RU" sz="1400" b="1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70213" y="854934"/>
            <a:ext cx="9965037" cy="1153160"/>
            <a:chOff x="-107012" y="18959"/>
            <a:chExt cx="6236245" cy="2328252"/>
          </a:xfrm>
          <a:noFill/>
        </p:grpSpPr>
        <p:sp>
          <p:nvSpPr>
            <p:cNvPr id="20" name="Прямоугольник 19"/>
            <p:cNvSpPr/>
            <p:nvPr/>
          </p:nvSpPr>
          <p:spPr>
            <a:xfrm>
              <a:off x="-71341" y="40480"/>
              <a:ext cx="6164903" cy="23067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-107012" y="18959"/>
              <a:ext cx="6236245" cy="1938991"/>
            </a:xfrm>
            <a:prstGeom prst="rect">
              <a:avLst/>
            </a:prstGeom>
            <a:solidFill>
              <a:srgbClr val="E0FFC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1400" b="1" i="1" u="sng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координатор работы на краевом </a:t>
              </a:r>
              <a:r>
                <a:rPr lang="ru-RU" sz="1400" b="1" i="1" u="sng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уровне </a:t>
              </a:r>
              <a:r>
                <a: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–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Министерство </a:t>
              </a:r>
              <a:r>
                <a:rPr lang="ru-RU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экономики и регионального развития Красноярского края</a:t>
              </a:r>
              <a:endParaRPr lang="ru-RU" b="1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711200">
                <a:lnSpc>
                  <a:spcPct val="130000"/>
                </a:lnSpc>
                <a:spcBef>
                  <a:spcPct val="0"/>
                </a:spcBef>
              </a:pPr>
              <a:r>
                <a:rPr lang="ru-RU" sz="1100" b="1" kern="1200" dirty="0" smtClean="0">
                  <a:solidFill>
                    <a:srgbClr val="FF0000"/>
                  </a:solidFill>
                </a:rPr>
                <a:t>- общая организация работы</a:t>
              </a:r>
            </a:p>
            <a:p>
              <a:pPr lvl="0" algn="ctr" defTabSz="711200">
                <a:lnSpc>
                  <a:spcPct val="130000"/>
                </a:lnSpc>
                <a:spcBef>
                  <a:spcPct val="0"/>
                </a:spcBef>
              </a:pPr>
              <a:r>
                <a:rPr lang="ru-RU" sz="1100" b="1" kern="1200" dirty="0" smtClean="0">
                  <a:solidFill>
                    <a:srgbClr val="FF0000"/>
                  </a:solidFill>
                </a:rPr>
                <a:t>- мониторинг результатов работы края в разрезе муниципальных образований</a:t>
              </a:r>
              <a:endParaRPr lang="ru-RU" sz="1100" b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182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694"/>
            <a:ext cx="10331777" cy="563563"/>
          </a:xfrm>
        </p:spPr>
        <p:txBody>
          <a:bodyPr/>
          <a:lstStyle/>
          <a:p>
            <a:pPr algn="ctr"/>
            <a:r>
              <a:rPr lang="ru-RU" sz="2400" dirty="0"/>
              <a:t>Работа </a:t>
            </a:r>
            <a:r>
              <a:rPr lang="ru-RU" sz="2400" dirty="0" smtClean="0"/>
              <a:t> с </a:t>
            </a:r>
            <a:r>
              <a:rPr lang="ru-RU" sz="2400" dirty="0"/>
              <a:t>выявленными хозяйствующими субъектами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4E2B2-DFEA-1F45-B40F-E39FE540F8F0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360" y="1229833"/>
            <a:ext cx="4657061" cy="1912951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Рассмотрение </a:t>
            </a:r>
            <a:r>
              <a:rPr lang="ru-RU" sz="1600" b="1" dirty="0" smtClean="0">
                <a:solidFill>
                  <a:srgbClr val="0070C0"/>
                </a:solidFill>
              </a:rPr>
              <a:t>на заседаниях рабочих групп</a:t>
            </a:r>
            <a:endParaRPr lang="ru-RU" sz="1600" b="1" dirty="0">
              <a:solidFill>
                <a:srgbClr val="0070C0"/>
              </a:solidFill>
            </a:endParaRPr>
          </a:p>
          <a:p>
            <a:pPr indent="216000" algn="ctr"/>
            <a:endParaRPr lang="ru-RU" sz="1100" b="1" i="1" u="sng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i="1" dirty="0" smtClean="0">
                <a:solidFill>
                  <a:srgbClr val="0070C0"/>
                </a:solidFill>
              </a:rPr>
              <a:t>возможность работодателей </a:t>
            </a:r>
            <a:r>
              <a:rPr lang="ru-RU" sz="1600" i="1" dirty="0">
                <a:solidFill>
                  <a:srgbClr val="0070C0"/>
                </a:solidFill>
              </a:rPr>
              <a:t>устранить нарушения трудового </a:t>
            </a:r>
            <a:r>
              <a:rPr lang="ru-RU" sz="1600" i="1" dirty="0" smtClean="0">
                <a:solidFill>
                  <a:srgbClr val="0070C0"/>
                </a:solidFill>
              </a:rPr>
              <a:t>законодательства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32698" y="1229833"/>
            <a:ext cx="4090465" cy="1912951"/>
          </a:xfrm>
          <a:prstGeom prst="roundRect">
            <a:avLst/>
          </a:prstGeom>
          <a:noFill/>
          <a:ln w="25400" cap="flat" cmpd="sng" algn="ctr">
            <a:solidFill>
              <a:srgbClr val="B11D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Направление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в контрольно-надзорные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органы </a:t>
            </a:r>
            <a:r>
              <a:rPr lang="ru-RU" sz="1400" b="1" i="1" dirty="0" smtClean="0">
                <a:solidFill>
                  <a:srgbClr val="C00000"/>
                </a:solidFill>
              </a:rPr>
              <a:t>(ГИТ, прокуратура)</a:t>
            </a:r>
            <a:endParaRPr lang="ru-RU" sz="1400" b="1" i="1" dirty="0">
              <a:solidFill>
                <a:srgbClr val="C00000"/>
              </a:solidFill>
            </a:endParaRPr>
          </a:p>
          <a:p>
            <a:pPr lvl="0" algn="ctr">
              <a:spcBef>
                <a:spcPts val="1200"/>
              </a:spcBef>
            </a:pPr>
            <a:r>
              <a:rPr lang="ru-RU" sz="1600" i="1" dirty="0" smtClean="0"/>
              <a:t>в </a:t>
            </a:r>
            <a:r>
              <a:rPr lang="ru-RU" sz="1600" i="1" dirty="0"/>
              <a:t>случае отказа от добровольного оформления трудовых </a:t>
            </a:r>
            <a:r>
              <a:rPr lang="ru-RU" sz="1600" i="1" dirty="0" smtClean="0"/>
              <a:t>отношений</a:t>
            </a:r>
            <a:endParaRPr kumimoji="0" lang="ru-RU" sz="17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4138" y="4476762"/>
            <a:ext cx="3136605" cy="1136775"/>
          </a:xfrm>
          <a:prstGeom prst="roundRect">
            <a:avLst/>
          </a:prstGeom>
          <a:noFill/>
          <a:ln w="25400" cap="flat" cmpd="sng" algn="ctr">
            <a:solidFill>
              <a:srgbClr val="00863D"/>
            </a:solidFill>
            <a:prstDash val="solid"/>
          </a:ln>
          <a:effectLst/>
        </p:spPr>
        <p:txBody>
          <a:bodyPr rtlCol="0" anchor="ctr"/>
          <a:lstStyle/>
          <a:p>
            <a:pPr indent="216000" algn="ctr"/>
            <a:r>
              <a:rPr lang="ru-RU" sz="1600" b="1" dirty="0" smtClean="0">
                <a:solidFill>
                  <a:srgbClr val="00B050"/>
                </a:solidFill>
              </a:rPr>
              <a:t>Добровольная легализация занятости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30348" y="4088674"/>
            <a:ext cx="3095163" cy="1912952"/>
          </a:xfrm>
          <a:prstGeom prst="roundRect">
            <a:avLst/>
          </a:prstGeom>
          <a:noFill/>
          <a:ln w="25400" cap="flat" cmpd="sng" algn="ctr">
            <a:solidFill>
              <a:srgbClr val="B11D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ru-RU" sz="1600" b="1" dirty="0">
                <a:solidFill>
                  <a:srgbClr val="C00000"/>
                </a:solidFill>
              </a:rPr>
              <a:t>Санкции</a:t>
            </a:r>
          </a:p>
          <a:p>
            <a:pPr algn="ctr">
              <a:spcBef>
                <a:spcPts val="1200"/>
              </a:spcBef>
            </a:pPr>
            <a:r>
              <a:rPr lang="ru-RU" sz="1600" i="1" dirty="0" smtClean="0"/>
              <a:t>принятие контрольно-надзорными органами надлежащих мер реагирования</a:t>
            </a:r>
            <a:endParaRPr kumimoji="0" lang="ru-RU" sz="17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167421" y="2000238"/>
            <a:ext cx="1265277" cy="37214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8016060" y="3434964"/>
            <a:ext cx="923737" cy="37214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056616" y="3618923"/>
            <a:ext cx="1291651" cy="372140"/>
          </a:xfrm>
          <a:prstGeom prst="rightArrow">
            <a:avLst/>
          </a:prstGeom>
          <a:solidFill>
            <a:srgbClr val="00B050"/>
          </a:solidFill>
          <a:ln>
            <a:solidFill>
              <a:srgbClr val="00863D"/>
            </a:solidFill>
          </a:ln>
        </p:spPr>
        <p:style>
          <a:lnRef idx="2">
            <a:schemeClr val="accent6">
              <a:shade val="50000"/>
            </a:schemeClr>
          </a:lnRef>
          <a:fillRef idx="1002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412508" y="1715376"/>
            <a:ext cx="77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7855" y="3509694"/>
            <a:ext cx="54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1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D6BEB-BE41-F94E-ACDA-DE82B68483FF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338485" cy="771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kern="0" dirty="0" smtClean="0">
                <a:solidFill>
                  <a:srgbClr val="FFFFFF"/>
                </a:solidFill>
              </a:rPr>
              <a:t>Отрасли, для которых наиболее характерны неформальные трудовые отношения (</a:t>
            </a:r>
            <a:r>
              <a:rPr lang="ru-RU" altLang="ru-RU" sz="2000" kern="0" dirty="0">
                <a:solidFill>
                  <a:srgbClr val="FFFFFF"/>
                </a:solidFill>
              </a:rPr>
              <a:t>«группы риска</a:t>
            </a:r>
            <a:r>
              <a:rPr lang="ru-RU" altLang="ru-RU" sz="2000" kern="0" dirty="0" smtClean="0">
                <a:solidFill>
                  <a:srgbClr val="FFFFFF"/>
                </a:solidFill>
              </a:rPr>
              <a:t>»)</a:t>
            </a:r>
            <a:endParaRPr lang="ru-RU" altLang="ru-RU" sz="2000" kern="0" dirty="0">
              <a:solidFill>
                <a:srgbClr val="FFFFFF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6706" y="864973"/>
            <a:ext cx="9311779" cy="5688228"/>
          </a:xfrm>
          <a:prstGeom prst="rect">
            <a:avLst/>
          </a:prstGeom>
          <a:solidFill>
            <a:srgbClr val="E0FFC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6C1812"/>
              </a:buClr>
              <a:defRPr/>
            </a:pPr>
            <a:r>
              <a:rPr lang="ru-RU" sz="2000" dirty="0">
                <a:solidFill>
                  <a:schemeClr val="tx1"/>
                </a:solidFill>
              </a:rPr>
              <a:t>строительство и ремонтные </a:t>
            </a:r>
            <a:r>
              <a:rPr lang="ru-RU" sz="2000" dirty="0" smtClean="0">
                <a:solidFill>
                  <a:schemeClr val="tx1"/>
                </a:solidFill>
              </a:rPr>
              <a:t>работы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C1812"/>
              </a:buCl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лесное </a:t>
            </a:r>
            <a:r>
              <a:rPr lang="ru-RU" sz="2000" dirty="0">
                <a:solidFill>
                  <a:schemeClr val="tx1"/>
                </a:solidFill>
              </a:rPr>
              <a:t>хозяйство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(распиловка пиломатериалов, оптовая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торговля лесоматериалами)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6C1812"/>
              </a:buCl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торговля и общественное питание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6C1812"/>
              </a:buCl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C1812"/>
              </a:buCl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транспорт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(такси, перевозки грузов и пассажиров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др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C1812"/>
              </a:buCl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оказание </a:t>
            </a:r>
            <a:r>
              <a:rPr lang="ru-RU" sz="2000" dirty="0">
                <a:solidFill>
                  <a:schemeClr val="tx1"/>
                </a:solidFill>
              </a:rPr>
              <a:t>бытовых услуг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(парикмахерские,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ателье, </a:t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автомастерские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, иные ремонтные мастерские и др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C1812"/>
              </a:buCl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оказание услуг </a:t>
            </a:r>
            <a:r>
              <a:rPr lang="ru-RU" sz="2000" dirty="0">
                <a:solidFill>
                  <a:schemeClr val="tx1"/>
                </a:solidFill>
              </a:rPr>
              <a:t>производственного </a:t>
            </a:r>
            <a:r>
              <a:rPr lang="ru-RU" sz="2000" dirty="0" smtClean="0">
                <a:solidFill>
                  <a:schemeClr val="tx1"/>
                </a:solidFill>
              </a:rPr>
              <a:t>характера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(охранные, </a:t>
            </a:r>
            <a:r>
              <a:rPr lang="ru-RU" sz="1800" i="1" dirty="0" err="1" smtClean="0">
                <a:solidFill>
                  <a:schemeClr val="accent1">
                    <a:lumMod val="75000"/>
                  </a:schemeClr>
                </a:solidFill>
              </a:rPr>
              <a:t>клининговые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, рекламные, иные)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C1812"/>
              </a:buCl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оказание медицинских </a:t>
            </a:r>
            <a:r>
              <a:rPr lang="ru-RU" sz="2000" dirty="0">
                <a:solidFill>
                  <a:schemeClr val="tx1"/>
                </a:solidFill>
              </a:rPr>
              <a:t>и образовательных </a:t>
            </a:r>
            <a:r>
              <a:rPr lang="ru-RU" sz="2000" dirty="0" smtClean="0">
                <a:solidFill>
                  <a:schemeClr val="tx1"/>
                </a:solidFill>
              </a:rPr>
              <a:t>услуг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на коммерческой основе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C1812"/>
              </a:buClr>
              <a:defRPr/>
            </a:pPr>
            <a:r>
              <a:rPr lang="ru-RU" sz="2000" dirty="0">
                <a:solidFill>
                  <a:schemeClr val="tx1"/>
                </a:solidFill>
              </a:rPr>
              <a:t>посредническая </a:t>
            </a:r>
            <a:r>
              <a:rPr lang="ru-RU" sz="2000" dirty="0" smtClean="0">
                <a:solidFill>
                  <a:schemeClr val="tx1"/>
                </a:solidFill>
              </a:rPr>
              <a:t>деятельность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(консалтинговая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юридическая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, аудиторская, </a:t>
            </a:r>
            <a:r>
              <a:rPr lang="ru-RU" sz="1800" i="1" dirty="0" err="1">
                <a:solidFill>
                  <a:schemeClr val="accent1">
                    <a:lumMod val="75000"/>
                  </a:schemeClr>
                </a:solidFill>
              </a:rPr>
              <a:t>риелторская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, иная)</a:t>
            </a:r>
            <a:endParaRPr lang="ru-RU" sz="1800" i="1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1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" y="152401"/>
            <a:ext cx="10326254" cy="563563"/>
          </a:xfrm>
        </p:spPr>
        <p:txBody>
          <a:bodyPr/>
          <a:lstStyle/>
          <a:p>
            <a:pPr algn="ctr" eaLnBrk="1" hangingPunct="1"/>
            <a:r>
              <a:rPr lang="ru-RU" altLang="ru-RU" sz="2000" dirty="0" smtClean="0"/>
              <a:t>Контрольный показатель на 2019 год – 16678 человек</a:t>
            </a:r>
            <a:endParaRPr lang="ru-RU" alt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706761" y="2133917"/>
            <a:ext cx="2384855" cy="650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Все население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18671" y="3094640"/>
            <a:ext cx="3361037" cy="860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В трудоспособном возрасте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81200" y="3098757"/>
            <a:ext cx="3163330" cy="856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Моложе трудоспособного возраста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67825" y="4430218"/>
            <a:ext cx="2030628" cy="601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Занятое население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494372" y="4434337"/>
            <a:ext cx="2170671" cy="601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Не занятое население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376725" y="5640549"/>
            <a:ext cx="2548409" cy="762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Контрольный показатель</a:t>
            </a:r>
            <a:endParaRPr lang="ru-RU" sz="1600" b="1" dirty="0">
              <a:solidFill>
                <a:srgbClr val="FFFFFF"/>
              </a:solidFill>
            </a:endParaRPr>
          </a:p>
        </p:txBody>
      </p:sp>
      <p:cxnSp>
        <p:nvCxnSpPr>
          <p:cNvPr id="16" name="Прямая со стрелкой 15"/>
          <p:cNvCxnSpPr>
            <a:stCxn id="3" idx="3"/>
            <a:endCxn id="11" idx="0"/>
          </p:cNvCxnSpPr>
          <p:nvPr/>
        </p:nvCxnSpPr>
        <p:spPr>
          <a:xfrm flipH="1">
            <a:off x="3562865" y="2689402"/>
            <a:ext cx="2493150" cy="4093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4"/>
            <a:endCxn id="10" idx="0"/>
          </p:cNvCxnSpPr>
          <p:nvPr/>
        </p:nvCxnSpPr>
        <p:spPr>
          <a:xfrm>
            <a:off x="6899189" y="2784708"/>
            <a:ext cx="1" cy="3099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4"/>
            <a:endCxn id="12" idx="0"/>
          </p:cNvCxnSpPr>
          <p:nvPr/>
        </p:nvCxnSpPr>
        <p:spPr>
          <a:xfrm flipH="1">
            <a:off x="5483139" y="3955491"/>
            <a:ext cx="1416051" cy="474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4"/>
            <a:endCxn id="13" idx="0"/>
          </p:cNvCxnSpPr>
          <p:nvPr/>
        </p:nvCxnSpPr>
        <p:spPr>
          <a:xfrm>
            <a:off x="6899190" y="3955491"/>
            <a:ext cx="1680518" cy="4788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3" idx="4"/>
          </p:cNvCxnSpPr>
          <p:nvPr/>
        </p:nvCxnSpPr>
        <p:spPr>
          <a:xfrm>
            <a:off x="8579708" y="5035699"/>
            <a:ext cx="0" cy="601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7174"/>
          <p:cNvSpPr txBox="1"/>
          <p:nvPr/>
        </p:nvSpPr>
        <p:spPr>
          <a:xfrm>
            <a:off x="197711" y="1041396"/>
            <a:ext cx="61936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Контрольный показатель  устанавливается индивидуально для каждого МО с учетом общей численности незанятого населения края, контрольного показателя, устанавливаемого федерацией и </a:t>
            </a:r>
          </a:p>
          <a:p>
            <a:endParaRPr lang="ru-RU" sz="14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зависит от численности незанятого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экономически активного населения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конкретного МО.</a:t>
            </a:r>
          </a:p>
        </p:txBody>
      </p:sp>
      <p:sp>
        <p:nvSpPr>
          <p:cNvPr id="7176" name="TextBox 7175"/>
          <p:cNvSpPr txBox="1"/>
          <p:nvPr/>
        </p:nvSpPr>
        <p:spPr>
          <a:xfrm>
            <a:off x="963827" y="5361535"/>
            <a:ext cx="6104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Чем больше граждан трудоспособного возраста не работает, тем выше контрольный показатель</a:t>
            </a:r>
          </a:p>
        </p:txBody>
      </p:sp>
      <p:sp>
        <p:nvSpPr>
          <p:cNvPr id="15" name="Овал 14"/>
          <p:cNvSpPr/>
          <p:nvPr/>
        </p:nvSpPr>
        <p:spPr>
          <a:xfrm>
            <a:off x="8650931" y="3098758"/>
            <a:ext cx="3149772" cy="856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Старше трудоспособного возраста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647014" y="4867564"/>
            <a:ext cx="2359375" cy="7771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Состояние рынка труда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>
            <a:stCxn id="3" idx="5"/>
            <a:endCxn id="15" idx="0"/>
          </p:cNvCxnSpPr>
          <p:nvPr/>
        </p:nvCxnSpPr>
        <p:spPr>
          <a:xfrm>
            <a:off x="7742362" y="2689402"/>
            <a:ext cx="2483455" cy="4093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9" idx="4"/>
            <a:endCxn id="14" idx="6"/>
          </p:cNvCxnSpPr>
          <p:nvPr/>
        </p:nvCxnSpPr>
        <p:spPr>
          <a:xfrm flipH="1">
            <a:off x="9925134" y="5644666"/>
            <a:ext cx="901568" cy="377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49673" y="967113"/>
            <a:ext cx="3707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</a:rPr>
              <a:t>Чем больше соотношение количества вакансий, приходящихся на одного безработного, </a:t>
            </a:r>
            <a:r>
              <a:rPr lang="ru-RU" b="1" i="1" dirty="0" smtClean="0">
                <a:solidFill>
                  <a:srgbClr val="00B0F0"/>
                </a:solidFill>
              </a:rPr>
              <a:t>тем </a:t>
            </a:r>
            <a:r>
              <a:rPr lang="ru-RU" b="1" i="1" dirty="0">
                <a:solidFill>
                  <a:srgbClr val="00B0F0"/>
                </a:solidFill>
              </a:rPr>
              <a:t>выше контрольный показатель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33804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19"/>
            <a:ext cx="10317018" cy="734290"/>
          </a:xfrm>
        </p:spPr>
        <p:txBody>
          <a:bodyPr/>
          <a:lstStyle/>
          <a:p>
            <a:pPr algn="ctr"/>
            <a:r>
              <a:rPr lang="ru-RU" sz="2000" dirty="0" smtClean="0"/>
              <a:t>Контрольный показатель на 2019 год – городские округа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8613649"/>
              </p:ext>
            </p:extLst>
          </p:nvPr>
        </p:nvGraphicFramePr>
        <p:xfrm>
          <a:off x="1560946" y="863888"/>
          <a:ext cx="8395854" cy="538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927"/>
                <a:gridCol w="2761672"/>
                <a:gridCol w="2706255"/>
              </a:tblGrid>
              <a:tr h="493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Наименование муниципального образования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Контрольный показатель </a:t>
                      </a:r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200" b="1" i="0" u="none" strike="noStrike" dirty="0" smtClean="0"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2019 год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Справочно: контрольный показатель на 2018 год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Ачинск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895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1 303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Боготол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Бородино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Дивногорск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521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Енисейск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Канск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773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1 233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Красноярск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6 668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7 916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Лесосибирск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408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Минусинск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438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834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Назарово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480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Норильск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575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1 153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Сосновоборск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545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Шарыпово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363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ЗАТО г. Железногорск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516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ЗАТО г. Зеленогорск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613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ЗАТО п. Солнечный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marL="108000" marR="108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п. Кедровый</a:t>
                      </a: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108000" marR="108000" marT="0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19"/>
            <a:ext cx="10317018" cy="734290"/>
          </a:xfrm>
        </p:spPr>
        <p:txBody>
          <a:bodyPr/>
          <a:lstStyle/>
          <a:p>
            <a:pPr algn="ctr"/>
            <a:r>
              <a:rPr lang="ru-RU" sz="2000" dirty="0" smtClean="0"/>
              <a:t>Контрольный показатель на 2019 год – муниципальные районы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37A93-156A-A24C-B5A5-CA131EBCE20E}" type="slidenum">
              <a:rPr lang="en-US" alt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9751427"/>
              </p:ext>
            </p:extLst>
          </p:nvPr>
        </p:nvGraphicFramePr>
        <p:xfrm>
          <a:off x="609600" y="777477"/>
          <a:ext cx="5421745" cy="5775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981"/>
                <a:gridCol w="1330036"/>
                <a:gridCol w="2216728"/>
              </a:tblGrid>
              <a:tr h="637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+mn-lt"/>
                        </a:rPr>
                        <a:t>Наименование муниципального образования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+mn-lt"/>
                        </a:rPr>
                        <a:t>Контрольный показатель </a:t>
                      </a: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100" b="1" i="0" u="none" strike="noStrike" dirty="0" smtClean="0">
                          <a:effectLst/>
                          <a:latin typeface="+mn-lt"/>
                        </a:rPr>
                      </a:b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100" b="1" i="0" u="none" strike="noStrike" dirty="0">
                          <a:effectLst/>
                          <a:latin typeface="+mn-lt"/>
                        </a:rPr>
                        <a:t>2019 год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Справочно: контрольный показатель на </a:t>
                      </a:r>
                      <a:r>
                        <a:rPr lang="ru-RU" sz="11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</a:t>
                      </a:r>
                      <a:r>
                        <a:rPr lang="ru-RU" sz="11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100" b="1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Абанский район</a:t>
                      </a:r>
                    </a:p>
                  </a:txBody>
                  <a:tcPr marL="108000" marR="108000" marT="9525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Ачинский район</a:t>
                      </a:r>
                    </a:p>
                  </a:txBody>
                  <a:tcPr marL="108000" marR="108000" marT="9525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Балахтинский район</a:t>
                      </a:r>
                    </a:p>
                  </a:txBody>
                  <a:tcPr marL="108000" marR="108000" marT="9525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Березовский район</a:t>
                      </a:r>
                    </a:p>
                  </a:txBody>
                  <a:tcPr marL="108000" marR="108000" marT="9525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276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564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Бирилюсский район</a:t>
                      </a:r>
                    </a:p>
                  </a:txBody>
                  <a:tcPr marL="108000" marR="108000" marT="9525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Боготольский район</a:t>
                      </a:r>
                    </a:p>
                  </a:txBody>
                  <a:tcPr marL="108000" marR="108000" marT="9525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108000" marR="10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108000" marR="108000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Богучанский район</a:t>
                      </a:r>
                    </a:p>
                  </a:txBody>
                  <a:tcPr marL="108000" marR="108000" marT="9525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</a:t>
                      </a:r>
                    </a:p>
                  </a:txBody>
                  <a:tcPr marL="108000" marR="10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422</a:t>
                      </a:r>
                    </a:p>
                  </a:txBody>
                  <a:tcPr marL="108000" marR="108000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Большемуртинский район</a:t>
                      </a:r>
                    </a:p>
                  </a:txBody>
                  <a:tcPr marL="108000" marR="108000" marT="9525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222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Большеулуйский район</a:t>
                      </a:r>
                    </a:p>
                  </a:txBody>
                  <a:tcPr marL="108000" marR="108000" marT="9525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Дзержинский район</a:t>
                      </a:r>
                    </a:p>
                  </a:txBody>
                  <a:tcPr marL="108000" marR="108000" marT="9525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108000" marR="10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marL="108000" marR="108000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Емельяновский район</a:t>
                      </a:r>
                    </a:p>
                  </a:txBody>
                  <a:tcPr marL="108000" marR="108000" marT="9525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</a:t>
                      </a:r>
                    </a:p>
                  </a:txBody>
                  <a:tcPr marL="108000" marR="10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744</a:t>
                      </a:r>
                    </a:p>
                  </a:txBody>
                  <a:tcPr marL="108000" marR="108000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Енисейский район</a:t>
                      </a:r>
                    </a:p>
                  </a:txBody>
                  <a:tcPr marL="108000" marR="108000" marT="9525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312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Ермаковский район</a:t>
                      </a:r>
                    </a:p>
                  </a:txBody>
                  <a:tcPr marL="108000" marR="108000" marT="9525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Идринский район</a:t>
                      </a:r>
                    </a:p>
                  </a:txBody>
                  <a:tcPr marL="108000" marR="108000" marT="9525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Иланский район</a:t>
                      </a:r>
                    </a:p>
                  </a:txBody>
                  <a:tcPr marL="108000" marR="108000" marT="9525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225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Ирбейский район</a:t>
                      </a:r>
                    </a:p>
                  </a:txBody>
                  <a:tcPr marL="108000" marR="108000" marT="9525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Казачинский район</a:t>
                      </a:r>
                    </a:p>
                  </a:txBody>
                  <a:tcPr marL="108000" marR="108000" marT="9525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Канский район</a:t>
                      </a:r>
                    </a:p>
                  </a:txBody>
                  <a:tcPr marL="108000" marR="108000" marT="9525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323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Каратузский район</a:t>
                      </a:r>
                    </a:p>
                  </a:txBody>
                  <a:tcPr marL="108000" marR="108000" marT="9525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Кежемский район</a:t>
                      </a:r>
                    </a:p>
                  </a:txBody>
                  <a:tcPr marL="108000" marR="108000" marT="9525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Козульский район</a:t>
                      </a:r>
                    </a:p>
                  </a:txBody>
                  <a:tcPr marL="108000" marR="108000" marT="9525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234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235</a:t>
                      </a:r>
                    </a:p>
                  </a:txBody>
                  <a:tcPr marL="108000" marR="108000" marT="9525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Краснотуранский район</a:t>
                      </a:r>
                    </a:p>
                  </a:txBody>
                  <a:tcPr marL="108000" marR="108000" marT="9525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108000" marR="108000" marT="9525" marB="0" anchor="ctr">
                    <a:solidFill>
                      <a:srgbClr val="F2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8876737"/>
              </p:ext>
            </p:extLst>
          </p:nvPr>
        </p:nvGraphicFramePr>
        <p:xfrm>
          <a:off x="6262255" y="777477"/>
          <a:ext cx="5421745" cy="5747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981"/>
                <a:gridCol w="1330036"/>
                <a:gridCol w="2216728"/>
              </a:tblGrid>
              <a:tr h="637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+mn-lt"/>
                        </a:rPr>
                        <a:t>Наименование муниципального образования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+mn-lt"/>
                        </a:rPr>
                        <a:t>Контрольный показатель </a:t>
                      </a: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100" b="1" i="0" u="none" strike="noStrike" dirty="0" smtClean="0">
                          <a:effectLst/>
                          <a:latin typeface="+mn-lt"/>
                        </a:rPr>
                      </a:b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100" b="1" i="0" u="none" strike="noStrike" dirty="0">
                          <a:effectLst/>
                          <a:latin typeface="+mn-lt"/>
                        </a:rPr>
                        <a:t>2019 год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Справочно: контрольный показатель на </a:t>
                      </a:r>
                      <a:r>
                        <a:rPr lang="ru-RU" sz="11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</a:t>
                      </a:r>
                      <a:r>
                        <a:rPr lang="ru-RU" sz="11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100" b="1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Курагинский район</a:t>
                      </a:r>
                    </a:p>
                  </a:txBody>
                  <a:tcPr marL="108000" marR="108000" marT="0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516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район</a:t>
                      </a:r>
                    </a:p>
                  </a:txBody>
                  <a:tcPr marL="108000" marR="108000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Минусинский район</a:t>
                      </a:r>
                    </a:p>
                  </a:txBody>
                  <a:tcPr marL="108000" marR="108000" marT="0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Мотыгинский район</a:t>
                      </a:r>
                    </a:p>
                  </a:txBody>
                  <a:tcPr marL="108000" marR="108000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Назаровский район</a:t>
                      </a:r>
                    </a:p>
                  </a:txBody>
                  <a:tcPr marL="108000" marR="108000" marT="0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Нижнеингашский район</a:t>
                      </a:r>
                    </a:p>
                  </a:txBody>
                  <a:tcPr marL="108000" marR="108000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447</a:t>
                      </a:r>
                    </a:p>
                  </a:txBody>
                  <a:tcPr marL="108000" marR="10800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Новоселовский район</a:t>
                      </a:r>
                    </a:p>
                  </a:txBody>
                  <a:tcPr marL="108000" marR="108000" marT="0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108000" marR="10800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Партизанский район</a:t>
                      </a:r>
                    </a:p>
                  </a:txBody>
                  <a:tcPr marL="108000" marR="108000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Пировский район</a:t>
                      </a:r>
                    </a:p>
                  </a:txBody>
                  <a:tcPr marL="108000" marR="108000" marT="0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Рыбинский район</a:t>
                      </a:r>
                    </a:p>
                  </a:txBody>
                  <a:tcPr marL="108000" marR="108000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307</a:t>
                      </a:r>
                    </a:p>
                  </a:txBody>
                  <a:tcPr marL="108000" marR="10800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Саянский район</a:t>
                      </a:r>
                    </a:p>
                  </a:txBody>
                  <a:tcPr marL="108000" marR="108000" marT="0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108000" marR="10800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Северо-Енисейский район</a:t>
                      </a:r>
                    </a:p>
                  </a:txBody>
                  <a:tcPr marL="108000" marR="108000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Сухобузимский район</a:t>
                      </a:r>
                    </a:p>
                  </a:txBody>
                  <a:tcPr marL="108000" marR="108000" marT="0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254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Тасеевский район</a:t>
                      </a:r>
                    </a:p>
                  </a:txBody>
                  <a:tcPr marL="108000" marR="108000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Туруханский район</a:t>
                      </a:r>
                    </a:p>
                  </a:txBody>
                  <a:tcPr marL="108000" marR="108000" marT="0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Тюхтетский район</a:t>
                      </a:r>
                    </a:p>
                  </a:txBody>
                  <a:tcPr marL="108000" marR="108000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Ужурский район</a:t>
                      </a:r>
                    </a:p>
                  </a:txBody>
                  <a:tcPr marL="108000" marR="108000" marT="0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379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Уярский район</a:t>
                      </a:r>
                    </a:p>
                  </a:txBody>
                  <a:tcPr marL="108000" marR="108000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228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Шарыповский район</a:t>
                      </a:r>
                    </a:p>
                  </a:txBody>
                  <a:tcPr marL="108000" marR="108000" marT="0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Шушенский район</a:t>
                      </a:r>
                    </a:p>
                  </a:txBody>
                  <a:tcPr marL="108000" marR="108000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315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Таймырский Долгано-Ненецкий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0" marB="0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</a:t>
                      </a:r>
                    </a:p>
                  </a:txBody>
                  <a:tcPr marL="108000" marR="108000" marT="0" marB="0" anchor="ctr">
                    <a:solidFill>
                      <a:srgbClr val="E4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Эвенкийский район</a:t>
                      </a:r>
                    </a:p>
                  </a:txBody>
                  <a:tcPr marL="108000" marR="108000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108000" marR="108000" marT="0" marB="0" anchor="ctr">
                    <a:solidFill>
                      <a:srgbClr val="F2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68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6C1812"/>
      </a:dk2>
      <a:lt2>
        <a:srgbClr val="CCFF99"/>
      </a:lt2>
      <a:accent1>
        <a:srgbClr val="B11D0D"/>
      </a:accent1>
      <a:accent2>
        <a:srgbClr val="2F87D7"/>
      </a:accent2>
      <a:accent3>
        <a:srgbClr val="FFFFFF"/>
      </a:accent3>
      <a:accent4>
        <a:srgbClr val="3F3F3F"/>
      </a:accent4>
      <a:accent5>
        <a:srgbClr val="00FFFF"/>
      </a:accent5>
      <a:accent6>
        <a:srgbClr val="F1C1CC"/>
      </a:accent6>
      <a:hlink>
        <a:srgbClr val="9DC03C"/>
      </a:hlink>
      <a:folHlink>
        <a:srgbClr val="2F87D7"/>
      </a:folHlink>
    </a:clrScheme>
    <a:fontScheme name="cdb2004c022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c022gl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2gl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2gl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2gl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2gl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2gl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2gl 4">
        <a:dk1>
          <a:srgbClr val="000000"/>
        </a:dk1>
        <a:lt1>
          <a:srgbClr val="FFFFFF"/>
        </a:lt1>
        <a:dk2>
          <a:srgbClr val="62211C"/>
        </a:dk2>
        <a:lt2>
          <a:srgbClr val="DDDDDD"/>
        </a:lt2>
        <a:accent1>
          <a:srgbClr val="94342A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C8AEAC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2gl 5">
        <a:dk1>
          <a:srgbClr val="000000"/>
        </a:dk1>
        <a:lt1>
          <a:srgbClr val="FFFFFF"/>
        </a:lt1>
        <a:dk2>
          <a:srgbClr val="4D3231"/>
        </a:dk2>
        <a:lt2>
          <a:srgbClr val="DDDDDD"/>
        </a:lt2>
        <a:accent1>
          <a:srgbClr val="94342A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C8AEAC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2gl 6">
        <a:dk1>
          <a:srgbClr val="000000"/>
        </a:dk1>
        <a:lt1>
          <a:srgbClr val="FFFFFF"/>
        </a:lt1>
        <a:dk2>
          <a:srgbClr val="4D3231"/>
        </a:dk2>
        <a:lt2>
          <a:srgbClr val="DDDDDD"/>
        </a:lt2>
        <a:accent1>
          <a:srgbClr val="B11D0D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D5ABAA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2gl 7">
        <a:dk1>
          <a:srgbClr val="000000"/>
        </a:dk1>
        <a:lt1>
          <a:srgbClr val="FFFFFF"/>
        </a:lt1>
        <a:dk2>
          <a:srgbClr val="6C1812"/>
        </a:dk2>
        <a:lt2>
          <a:srgbClr val="DDDDDD"/>
        </a:lt2>
        <a:accent1>
          <a:srgbClr val="B11D0D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D5ABAA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900</Words>
  <Application>Microsoft Office PowerPoint</Application>
  <PresentationFormat>Произвольный</PresentationFormat>
  <Paragraphs>369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Тема1</vt:lpstr>
      <vt:lpstr> Об организации межведомственного взаимодействия при проведении работы  по выявлению и снижению неформальной занятости в Красноярском крае</vt:lpstr>
      <vt:lpstr>Правовые основания организации работы по снижению неформальной занятости на федеральном уровне</vt:lpstr>
      <vt:lpstr>Правовые основания организации работы по снижению неформальной занятости на региональном уровне</vt:lpstr>
      <vt:lpstr>Организационная структура работы по снижению неформальной занятости</vt:lpstr>
      <vt:lpstr>Работа  с выявленными хозяйствующими субъектами</vt:lpstr>
      <vt:lpstr>Слайд 6</vt:lpstr>
      <vt:lpstr>Контрольный показатель на 2019 год – 16678 человек</vt:lpstr>
      <vt:lpstr>Контрольный показатель на 2019 год – городские округа</vt:lpstr>
      <vt:lpstr>Контрольный показатель на 2019 год – муниципальные районы</vt:lpstr>
      <vt:lpstr>Порядок межведомственного взаимодействия</vt:lpstr>
      <vt:lpstr>Открытая информация Федеральной  налоговой службы https://www.nalog.ru/rn24/</vt:lpstr>
      <vt:lpstr>Открытая информация Федеральной  налоговой службы https://www.nalog.ru/opendata/</vt:lpstr>
      <vt:lpstr>Открытая информация Федеральной налоговой службы https://www.nalog.ru/opendata/7707329152-sshr/</vt:lpstr>
      <vt:lpstr>Открытая информация Федеральной налоговой службы (https://www.nalog.ru/opendata/7707329152-sshr/)</vt:lpstr>
      <vt:lpstr>Слайд 15</vt:lpstr>
      <vt:lpstr>Слайд 16</vt:lpstr>
      <vt:lpstr>Поиск организации по ИНН по данным Федеральной налоговой службы</vt:lpstr>
      <vt:lpstr>Слайд 18</vt:lpstr>
      <vt:lpstr>Поиск организации по ИНН по данным Федеральной налоговой службы</vt:lpstr>
      <vt:lpstr>Поиск организации по ИНН по данным Федеральной налоговой службы</vt:lpstr>
      <vt:lpstr>Поиск организации в случае отсутствия  ИНН организации</vt:lpstr>
      <vt:lpstr>Поиск организации в случае отсутствия  ИНН организации</vt:lpstr>
      <vt:lpstr>Поиск организации в случае отсутствия  ИНН организации</vt:lpstr>
      <vt:lpstr>Лицензии на осуществление деятельности  в области образования</vt:lpstr>
      <vt:lpstr>Меры государственной поддержки субъектам агропромышленного комплекса</vt:lpstr>
      <vt:lpstr>Лицензии на розничную продажу алкогольной продукции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Мальцева Елена Вадимовна</dc:creator>
  <cp:lastModifiedBy>albina</cp:lastModifiedBy>
  <cp:revision>165</cp:revision>
  <cp:lastPrinted>2019-04-12T05:48:49Z</cp:lastPrinted>
  <dcterms:created xsi:type="dcterms:W3CDTF">2019-04-02T09:44:54Z</dcterms:created>
  <dcterms:modified xsi:type="dcterms:W3CDTF">2019-04-23T08:17:26Z</dcterms:modified>
</cp:coreProperties>
</file>